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2"/>
  </p:notesMasterIdLst>
  <p:handoutMasterIdLst>
    <p:handoutMasterId r:id="rId53"/>
  </p:handoutMasterIdLst>
  <p:sldIdLst>
    <p:sldId id="399" r:id="rId2"/>
    <p:sldId id="400" r:id="rId3"/>
    <p:sldId id="380" r:id="rId4"/>
    <p:sldId id="404" r:id="rId5"/>
    <p:sldId id="381" r:id="rId6"/>
    <p:sldId id="311" r:id="rId7"/>
    <p:sldId id="316" r:id="rId8"/>
    <p:sldId id="312" r:id="rId9"/>
    <p:sldId id="313" r:id="rId10"/>
    <p:sldId id="314" r:id="rId11"/>
    <p:sldId id="378" r:id="rId12"/>
    <p:sldId id="315" r:id="rId13"/>
    <p:sldId id="317" r:id="rId14"/>
    <p:sldId id="318" r:id="rId15"/>
    <p:sldId id="322" r:id="rId16"/>
    <p:sldId id="390" r:id="rId17"/>
    <p:sldId id="384" r:id="rId18"/>
    <p:sldId id="379" r:id="rId19"/>
    <p:sldId id="391" r:id="rId20"/>
    <p:sldId id="321" r:id="rId21"/>
    <p:sldId id="331" r:id="rId22"/>
    <p:sldId id="401" r:id="rId23"/>
    <p:sldId id="406" r:id="rId24"/>
    <p:sldId id="402" r:id="rId25"/>
    <p:sldId id="403" r:id="rId26"/>
    <p:sldId id="408" r:id="rId27"/>
    <p:sldId id="392" r:id="rId28"/>
    <p:sldId id="326" r:id="rId29"/>
    <p:sldId id="324" r:id="rId30"/>
    <p:sldId id="327" r:id="rId31"/>
    <p:sldId id="407" r:id="rId32"/>
    <p:sldId id="323" r:id="rId33"/>
    <p:sldId id="328" r:id="rId34"/>
    <p:sldId id="329" r:id="rId35"/>
    <p:sldId id="389" r:id="rId36"/>
    <p:sldId id="395" r:id="rId37"/>
    <p:sldId id="396" r:id="rId38"/>
    <p:sldId id="398" r:id="rId39"/>
    <p:sldId id="393" r:id="rId40"/>
    <p:sldId id="394" r:id="rId41"/>
    <p:sldId id="350" r:id="rId42"/>
    <p:sldId id="354" r:id="rId43"/>
    <p:sldId id="351" r:id="rId44"/>
    <p:sldId id="383" r:id="rId45"/>
    <p:sldId id="374" r:id="rId46"/>
    <p:sldId id="385" r:id="rId47"/>
    <p:sldId id="386" r:id="rId48"/>
    <p:sldId id="375" r:id="rId49"/>
    <p:sldId id="405" r:id="rId50"/>
    <p:sldId id="397" r:id="rId51"/>
  </p:sldIdLst>
  <p:sldSz cx="9144000" cy="6858000" type="screen4x3"/>
  <p:notesSz cx="6858000" cy="8839200"/>
  <p:defaultTextStyle>
    <a:defPPr>
      <a:defRPr lang="en-US"/>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78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55" autoAdjust="0"/>
    <p:restoredTop sz="76456" autoAdjust="0"/>
  </p:normalViewPr>
  <p:slideViewPr>
    <p:cSldViewPr>
      <p:cViewPr varScale="1">
        <p:scale>
          <a:sx n="38" d="100"/>
          <a:sy n="38" d="100"/>
        </p:scale>
        <p:origin x="1358" y="53"/>
      </p:cViewPr>
      <p:guideLst>
        <p:guide orient="horz" pos="4319"/>
        <p:guide pos="5759"/>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1512"/>
    </p:cViewPr>
  </p:sorterViewPr>
  <p:notesViewPr>
    <p:cSldViewPr>
      <p:cViewPr>
        <p:scale>
          <a:sx n="75" d="100"/>
          <a:sy n="75" d="100"/>
        </p:scale>
        <p:origin x="-1320" y="-72"/>
      </p:cViewPr>
      <p:guideLst>
        <p:guide orient="horz" pos="278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48.xml"/><Relationship Id="rId3" Type="http://schemas.openxmlformats.org/officeDocument/2006/relationships/slide" Target="slides/slide17.xml"/><Relationship Id="rId7" Type="http://schemas.openxmlformats.org/officeDocument/2006/relationships/slide" Target="slides/slide47.xml"/><Relationship Id="rId2" Type="http://schemas.openxmlformats.org/officeDocument/2006/relationships/slide" Target="slides/slide5.xml"/><Relationship Id="rId1" Type="http://schemas.openxmlformats.org/officeDocument/2006/relationships/slide" Target="slides/slide3.xml"/><Relationship Id="rId6" Type="http://schemas.openxmlformats.org/officeDocument/2006/relationships/slide" Target="slides/slide46.xml"/><Relationship Id="rId5" Type="http://schemas.openxmlformats.org/officeDocument/2006/relationships/slide" Target="slides/slide45.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63052904-A00C-4E87-A009-158DBEC1D9B2}" type="slidenum">
              <a:rPr lang="es-ES_tradnl"/>
              <a:pPr>
                <a:defRPr/>
              </a:pPr>
              <a:t>‹Nº›</a:t>
            </a:fld>
            <a:endParaRPr lang="es-ES_tradnl"/>
          </a:p>
        </p:txBody>
      </p:sp>
    </p:spTree>
    <p:extLst>
      <p:ext uri="{BB962C8B-B14F-4D97-AF65-F5344CB8AC3E}">
        <p14:creationId xmlns:p14="http://schemas.microsoft.com/office/powerpoint/2010/main" val="415184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46084" name="Rectangle 4"/>
          <p:cNvSpPr>
            <a:spLocks noGrp="1" noRot="1" noChangeAspect="1" noChangeArrowheads="1" noTextEdit="1"/>
          </p:cNvSpPr>
          <p:nvPr>
            <p:ph type="sldImg" idx="2"/>
          </p:nvPr>
        </p:nvSpPr>
        <p:spPr bwMode="auto">
          <a:xfrm>
            <a:off x="1219200" y="663575"/>
            <a:ext cx="4419600" cy="33147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198938"/>
            <a:ext cx="5029200" cy="3976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17F777C6-9015-4602-80FD-F9039CE1C6D7}" type="slidenum">
              <a:rPr lang="es-ES_tradnl"/>
              <a:pPr>
                <a:defRPr/>
              </a:pPr>
              <a:t>‹Nº›</a:t>
            </a:fld>
            <a:endParaRPr lang="es-ES_tradnl"/>
          </a:p>
        </p:txBody>
      </p:sp>
    </p:spTree>
    <p:extLst>
      <p:ext uri="{BB962C8B-B14F-4D97-AF65-F5344CB8AC3E}">
        <p14:creationId xmlns:p14="http://schemas.microsoft.com/office/powerpoint/2010/main" val="42878749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220788" y="663575"/>
            <a:ext cx="4418012" cy="33131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10</a:t>
            </a:r>
          </a:p>
          <a:p>
            <a:pPr algn="ctr"/>
            <a:r>
              <a:rPr lang="es-MX" sz="1800" b="1">
                <a:latin typeface="Verdana" pitchFamily="34" charset="0"/>
              </a:rPr>
              <a:t>3-0-8 Tecbared-Introcom-10-2023---1</a:t>
            </a:r>
            <a:r>
              <a:rPr lang="es-MX" sz="1800" b="1" dirty="0">
                <a:latin typeface="Verdana" pitchFamily="34" charset="0"/>
              </a:rPr>
              <a:t>.pptx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30</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r>
              <a:rPr lang="es-ES" sz="800"/>
              <a:t>Son un elemento opcional en la comunicación entre terminales H.323. No obstante, son el elemento más importante de una red H.323. Actúan como punto central de todas las llamadas dentro de una zona, proporcionan servicios a los terminales registrados y realizan el control de las llamadas.</a:t>
            </a:r>
          </a:p>
          <a:p>
            <a:pPr>
              <a:lnSpc>
                <a:spcPct val="80000"/>
              </a:lnSpc>
            </a:pPr>
            <a:r>
              <a:rPr lang="es-ES" sz="800"/>
              <a:t>De alguna forma, el Gatekeeper H.323 actúa como un conmutador virtual.</a:t>
            </a:r>
          </a:p>
          <a:p>
            <a:pPr>
              <a:lnSpc>
                <a:spcPct val="80000"/>
              </a:lnSpc>
            </a:pPr>
            <a:r>
              <a:rPr lang="es-ES" sz="800"/>
              <a:t>Los Gatekeepers proporcionan dos importantes funciones de control de llamada:</a:t>
            </a:r>
          </a:p>
          <a:p>
            <a:pPr>
              <a:lnSpc>
                <a:spcPct val="80000"/>
              </a:lnSpc>
            </a:pPr>
            <a:r>
              <a:rPr lang="es-ES" sz="800" b="1"/>
              <a:t>Traducción de direcciones</a:t>
            </a:r>
            <a:r>
              <a:rPr lang="es-ES" sz="800"/>
              <a:t> desde alias de la red H.323 a direcciones IP o IPX, tal y como está especificado en RAS.</a:t>
            </a:r>
          </a:p>
          <a:p>
            <a:pPr>
              <a:lnSpc>
                <a:spcPct val="80000"/>
              </a:lnSpc>
            </a:pPr>
            <a:r>
              <a:rPr lang="es-ES" sz="800" b="1"/>
              <a:t>Gestión de ancho de banda</a:t>
            </a:r>
            <a:r>
              <a:rPr lang="es-ES" sz="800"/>
              <a:t>, también especificado en RAS. Por ejemplo, si un administrador de red ha especificado un umbral para el número de conferencias simultáneas, el Gatekeeper puede rechazar hacer más conexiones cuando se ha alcanzado dicho umbral. El efecto es limitar el ancho de banda total de las conferencias a alguna fracción del total existente para permitir que la capacidad remanente se use para e-mail, transferencias de archivos y otros protocolos.</a:t>
            </a:r>
          </a:p>
          <a:p>
            <a:pPr>
              <a:lnSpc>
                <a:spcPct val="80000"/>
              </a:lnSpc>
            </a:pPr>
            <a:r>
              <a:rPr lang="es-ES" sz="800"/>
              <a:t>A la colección de todos los Terminales, Gateways y MCU’s gestionados por un Gatekeeper se le conoce como Zona H.323.</a:t>
            </a:r>
          </a:p>
          <a:p>
            <a:pPr>
              <a:lnSpc>
                <a:spcPct val="80000"/>
              </a:lnSpc>
            </a:pPr>
            <a:r>
              <a:rPr lang="es-ES" sz="800"/>
              <a:t>Una característica opcional, pero valiosa de los Gatekeepers es la habilidad para enrutar llamadas. Si se enruta la llamada por un Gatekeeper, esta puede ser controlada más efectivamente.</a:t>
            </a:r>
          </a:p>
          <a:p>
            <a:pPr>
              <a:lnSpc>
                <a:spcPct val="80000"/>
              </a:lnSpc>
            </a:pPr>
            <a:r>
              <a:rPr lang="es-ES" sz="800"/>
              <a:t>Los proveedores de servicio necesitan esta característica para facturar por las llamadas realizadas a través de su red (Toll). Este servicio también puede ser usado para reenrutar una llamada a otro terminal en caso de estar no disponible el terminal llamado inicialmente. Además con esta característica un Gatekeeper puede tomar decisiones que involucren el balanceo entre varios gateways. Por ejemplo, si una llamada es enrutada por un Gatekeeper, ese Gatekeeper puede re-enrutar la llamada a uno de varios gateways basándose en alguna lógica de enrutamiento propietaria.</a:t>
            </a:r>
          </a:p>
          <a:p>
            <a:pPr>
              <a:lnSpc>
                <a:spcPct val="80000"/>
              </a:lnSpc>
            </a:pPr>
            <a:r>
              <a:rPr lang="es-ES" sz="800"/>
              <a:t>Mientras que un Gatekeeper está lógicamente separado de los extremos de una conferencia H.323, los fabricantes pueden elegir incorporar la funcionalidad del Gatekeeper dentro de la implementación física de los Gateways y de los MCU’s.</a:t>
            </a:r>
          </a:p>
          <a:p>
            <a:pPr>
              <a:lnSpc>
                <a:spcPct val="80000"/>
              </a:lnSpc>
            </a:pPr>
            <a:r>
              <a:rPr lang="es-ES" sz="800"/>
              <a:t>A pesar de que el Gatekeeper no es un elemento obligatorio, sí existe, los terminales deben usarlo. RAS define para estos la traducción de direcciones, control de admisión, control de ancho de banda y gestión de zonas.</a:t>
            </a:r>
          </a:p>
          <a:p>
            <a:pPr>
              <a:lnSpc>
                <a:spcPct val="80000"/>
              </a:lnSpc>
            </a:pPr>
            <a:r>
              <a:rPr lang="es-ES" sz="800"/>
              <a:t>Los Gatekeepers juegan también un rol importante en las conexiones multipunto. Para soportar conferencias multipunto, los usuarios podrían emplear un Gatekeeper para recibir los canales de control H.245 desde dos terminales en una conferencia punto a punto. Cuando la conferencia cambia a multipunto, el Gatekeeper puede redireccionar el Canal de Control H.245 a un controlador multipunto (MC). El Gatekeeper no necesita procesar la señalización H.245, solo necesita pasarla entre los terminales o entre los terminales y el MC.</a:t>
            </a:r>
          </a:p>
          <a:p>
            <a:pPr>
              <a:lnSpc>
                <a:spcPct val="80000"/>
              </a:lnSpc>
            </a:pPr>
            <a:r>
              <a:rPr lang="es-ES" sz="800"/>
              <a:t>Las redes que posean un Gateway pueden también tener un Gatekeeper para traducir llamadas entrantes E.164 (número de teléfono convencional) a direcciones de transporte. Debido a que una zona está definida por su Gatekeeper, las entidades H.323 que contengan un Gatekeeper interno necesitan de un mecanismo para desactivar su funcionamiento cuando hay varias entidades H.323 que contienen un Gatekeeper dentro de la red, las entidades pueden ser configuradas para estar en la misma Zona.</a:t>
            </a:r>
          </a:p>
          <a:p>
            <a:pPr>
              <a:lnSpc>
                <a:spcPct val="80000"/>
              </a:lnSpc>
            </a:pPr>
            <a:r>
              <a:rPr lang="es-ES" sz="800"/>
              <a:t>Existen dos formas para que un terminal se registre en un Gatekeeper, si sabe su IP entonces envía un mensaje de registro unicast a esta dirección o bien envía un mensaje multicast de descubrimiento del Gatekeeper (GRQ) que pregunta, ¿Quién es mi Gatekeeper?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31</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endParaRPr lang="es-ES" sz="800" dirty="0"/>
          </a:p>
        </p:txBody>
      </p:sp>
    </p:spTree>
    <p:extLst>
      <p:ext uri="{BB962C8B-B14F-4D97-AF65-F5344CB8AC3E}">
        <p14:creationId xmlns:p14="http://schemas.microsoft.com/office/powerpoint/2010/main" val="318570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6200" y="8397875"/>
            <a:ext cx="2971800" cy="441325"/>
          </a:xfrm>
          <a:prstGeom prst="rect">
            <a:avLst/>
          </a:prstGeom>
          <a:noFill/>
          <a:ln w="9525">
            <a:noFill/>
            <a:miter lim="800000"/>
            <a:headEnd/>
            <a:tailEnd/>
          </a:ln>
        </p:spPr>
        <p:txBody>
          <a:bodyPr anchor="b"/>
          <a:lstStyle/>
          <a:p>
            <a:pPr algn="r"/>
            <a:fld id="{7ABE848A-F174-4301-8C57-348A4DAC5C88}" type="slidenum">
              <a:rPr lang="es-ES_tradnl" sz="1200">
                <a:latin typeface="Times New Roman" pitchFamily="18" charset="0"/>
              </a:rPr>
              <a:pPr algn="r"/>
              <a:t>38</a:t>
            </a:fld>
            <a:endParaRPr lang="es-ES_tradnl" sz="1200">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858BF87-3788-43C9-AC51-5BD0112E7347}" type="slidenum">
              <a:rPr lang="es-ES_tradnl" smtClean="0"/>
              <a:pPr/>
              <a:t>39</a:t>
            </a:fld>
            <a:endParaRPr lang="es-ES_tradnl"/>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53C35ED-508B-412F-88C0-0530946CAB9E}" type="slidenum">
              <a:rPr lang="es-ES_tradnl" smtClean="0"/>
              <a:pPr/>
              <a:t>40</a:t>
            </a:fld>
            <a:endParaRPr lang="es-ES_tradnl"/>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lvl="1"/>
            <a:r>
              <a:rPr lang="es-ES" sz="1000" b="1" dirty="0"/>
              <a:t>Proxy Server</a:t>
            </a:r>
            <a:r>
              <a:rPr lang="es-ES" sz="1000" dirty="0"/>
              <a:t>: retransmiten solicitudes y deciden a qué otro servidor deben remitir, alterando los campos de la solicitud en caso necesario. Es una entidad intermedia que actúa como cliente y servidor con el propósito de establecer llamadas entre los usuarios. Este servidor tienen una funcionalidad semejante a la de un Proxy HTTP que tiene una tarea de encaminar las peticiones que recibe de otras entidades más próximas al destinatario. Existen dos tipos de Proxy Servers: </a:t>
            </a:r>
            <a:r>
              <a:rPr lang="es-ES" sz="1000" dirty="0" err="1"/>
              <a:t>Statefull</a:t>
            </a:r>
            <a:r>
              <a:rPr lang="es-ES" sz="1000" dirty="0"/>
              <a:t> Proxy y </a:t>
            </a:r>
            <a:r>
              <a:rPr lang="es-ES" sz="1000" dirty="0" err="1"/>
              <a:t>Stateless</a:t>
            </a:r>
            <a:r>
              <a:rPr lang="es-ES" sz="1000" dirty="0"/>
              <a:t> Proxy.</a:t>
            </a:r>
          </a:p>
          <a:p>
            <a:pPr lvl="2"/>
            <a:r>
              <a:rPr lang="es-ES" sz="1000" b="1" dirty="0" err="1"/>
              <a:t>Statefull</a:t>
            </a:r>
            <a:r>
              <a:rPr lang="es-ES" sz="1000" b="1" dirty="0"/>
              <a:t> Proxy</a:t>
            </a:r>
            <a:r>
              <a:rPr lang="es-ES" sz="1000" dirty="0"/>
              <a:t>: mantienen el estado de las transacciones durante el procesamiento de las peticiones. Permite división de una petición en varias (</a:t>
            </a:r>
            <a:r>
              <a:rPr lang="es-ES" sz="1000" dirty="0" err="1"/>
              <a:t>forking</a:t>
            </a:r>
            <a:r>
              <a:rPr lang="es-ES" sz="1000" dirty="0"/>
              <a:t>), con la finalidad de la localización en paralelo de la llamada y obtener la mejor respuesta para enviarla al usuario que realizó la llamada.</a:t>
            </a:r>
          </a:p>
          <a:p>
            <a:pPr lvl="2"/>
            <a:r>
              <a:rPr lang="es-ES" sz="1000" b="1" dirty="0" err="1"/>
              <a:t>Stateless</a:t>
            </a:r>
            <a:r>
              <a:rPr lang="es-ES" sz="1000" b="1" dirty="0"/>
              <a:t> Proxy</a:t>
            </a:r>
            <a:r>
              <a:rPr lang="es-ES" sz="1000" dirty="0"/>
              <a:t>: no mantienen el estado de las transacciones durante el procesamiento de las peticiones, únicamente reenvían mensajes.</a:t>
            </a:r>
          </a:p>
          <a:p>
            <a:pPr lvl="1"/>
            <a:r>
              <a:rPr lang="es-ES" sz="1000" b="1" dirty="0"/>
              <a:t>Registrar Server</a:t>
            </a:r>
            <a:r>
              <a:rPr lang="es-ES" sz="1000" dirty="0"/>
              <a:t>: es un servidor que acepta peticiones de registro de los usuarios y guarda la información de estas peticiones para suministrar un servicio de localización y traducción de direcciones en el dominio que controla.</a:t>
            </a:r>
          </a:p>
          <a:p>
            <a:pPr lvl="1"/>
            <a:r>
              <a:rPr lang="es-ES" sz="1000" b="1" dirty="0" err="1"/>
              <a:t>Redirect</a:t>
            </a:r>
            <a:r>
              <a:rPr lang="es-ES" sz="1000" b="1" dirty="0"/>
              <a:t> Server</a:t>
            </a:r>
            <a:r>
              <a:rPr lang="es-ES" sz="1000" dirty="0"/>
              <a:t>: es un servidor que La división de estos servidores es conceptual, cualquiera de ellos puede estar físicamente una única máquina, la división de éstos puede ser por motivos de escalabilidad y rendimiento.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0279881-07DA-4977-8EB3-0B804C1571C0}" type="slidenum">
              <a:rPr lang="es-ES_tradnl" smtClean="0"/>
              <a:pPr/>
              <a:t>44</a:t>
            </a:fld>
            <a:endParaRPr lang="es-ES_tradnl"/>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250529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397240"/>
            <a:ext cx="2971800" cy="44196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222375" y="663575"/>
            <a:ext cx="4416425" cy="33131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AF917C0-49BC-4970-9141-844C9474A825}" type="slidenum">
              <a:rPr lang="es-ES_tradnl" smtClean="0"/>
              <a:pPr/>
              <a:t>3</a:t>
            </a:fld>
            <a:endParaRPr lang="es-ES_tradnl"/>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367213D-F915-4ACD-916E-46A7EB49B6C2}" type="slidenum">
              <a:rPr lang="es-ES_tradnl" smtClean="0"/>
              <a:pPr/>
              <a:t>6</a:t>
            </a:fld>
            <a:endParaRPr lang="es-ES_tradnl"/>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933570E-03AF-4677-BF2C-22F4457B3D57}" type="slidenum">
              <a:rPr lang="es-ES_tradnl" smtClean="0"/>
              <a:pPr/>
              <a:t>7</a:t>
            </a:fld>
            <a:endParaRPr lang="es-ES_tradnl"/>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20</a:t>
            </a:fld>
            <a:endParaRPr lang="es-ES_tradnl"/>
          </a:p>
        </p:txBody>
      </p:sp>
    </p:spTree>
    <p:extLst>
      <p:ext uri="{BB962C8B-B14F-4D97-AF65-F5344CB8AC3E}">
        <p14:creationId xmlns:p14="http://schemas.microsoft.com/office/powerpoint/2010/main" val="105974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25</a:t>
            </a:fld>
            <a:endParaRPr lang="es-ES_tradnl"/>
          </a:p>
        </p:txBody>
      </p:sp>
    </p:spTree>
    <p:extLst>
      <p:ext uri="{BB962C8B-B14F-4D97-AF65-F5344CB8AC3E}">
        <p14:creationId xmlns:p14="http://schemas.microsoft.com/office/powerpoint/2010/main" val="144437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26</a:t>
            </a:fld>
            <a:endParaRPr lang="es-ES_tradnl"/>
          </a:p>
        </p:txBody>
      </p:sp>
    </p:spTree>
    <p:extLst>
      <p:ext uri="{BB962C8B-B14F-4D97-AF65-F5344CB8AC3E}">
        <p14:creationId xmlns:p14="http://schemas.microsoft.com/office/powerpoint/2010/main" val="194117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ABD6E889-AAB9-474F-A135-A86C825AF8CB}" type="slidenum">
              <a:rPr lang="es-ES_tradnl" smtClean="0"/>
              <a:pPr/>
              <a:t>29</a:t>
            </a:fld>
            <a:endParaRPr lang="es-ES_tradnl"/>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s-AR" i="1"/>
              <a:t>Su función es traducir las direcciones y realizar el control de acceso a la red de los teléfonos IP, gateways y MCUs (Unidad Audio conferencia Múltiple). Ofrece otros servicios a las terminales: gestión del ancho de banda y localización de los gateways.</a:t>
            </a:r>
          </a:p>
          <a:p>
            <a:r>
              <a:rPr lang="es-AR" i="1"/>
              <a:t> </a:t>
            </a:r>
          </a:p>
          <a:p>
            <a:r>
              <a:rPr lang="es-AR" i="1"/>
              <a:t>Realiza dos funciones que preservan la integridad de la red corporativa de datos: la traslación de direcciones de los terminales de la LAN a las correspondientes IP o IPX y la gestión del ancho de banda de manera tal que se garantice ancho de banda suficiente para las aplicaciones de datos sobre la LAN.</a:t>
            </a:r>
          </a:p>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5" name="Rectangle 4"/>
          <p:cNvSpPr>
            <a:spLocks noGrp="1" noChangeArrowheads="1"/>
          </p:cNvSpPr>
          <p:nvPr>
            <p:ph type="dt" sz="half" idx="10"/>
          </p:nvPr>
        </p:nvSpPr>
        <p:spPr/>
        <p:txBody>
          <a:bodyPr/>
          <a:lstStyle>
            <a:lvl1pPr>
              <a:defRPr/>
            </a:lvl1pPr>
          </a:lstStyle>
          <a:p>
            <a:pPr>
              <a:defRPr/>
            </a:pPr>
            <a:fld id="{32B5961D-5C1C-46D3-8336-F44C11A7BC6D}" type="datetime1">
              <a:rPr lang="es-ES"/>
              <a:pPr>
                <a:defRPr/>
              </a:pPr>
              <a:t>26/03/2023</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p:txBody>
          <a:bodyPr/>
          <a:lstStyle>
            <a:lvl1pPr>
              <a:defRPr/>
            </a:lvl1pPr>
          </a:lstStyle>
          <a:p>
            <a:pPr>
              <a:defRPr/>
            </a:pPr>
            <a:fld id="{F4DF9823-C240-4C65-81D4-1127C842477A}"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4ED09510-E7C0-4B20-B7C7-FB1EBD741970}"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4E7FB049-292E-4E0B-BA24-BCFFE51C21D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AA0824D4-871D-49A8-A4A9-5671772A44CC}"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AEBCC3F8-BCBD-490B-8950-A3581E45C73A}"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0CDA5A33-13FE-4A45-8A3C-5E7CF07AD34C}"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E857F42F-834E-4CA3-8970-8E7365B996D7}"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C5A36D93-273D-493E-B3FB-67F3C45FDCA3}"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01DA8BAE-AAA8-4C6E-9486-E876B849AA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87D93D20-C060-4F57-816B-03ADD85CF5AB}"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952803FB-BCAB-49AC-A91E-2BD34ABFACD1}"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6A577E1B-A3A4-4190-9A57-180A7B85A4E1}"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201D6C8-0A93-409D-B585-81E79DCA16BD}"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980A3E5D-B451-4A71-BAB9-768771262A7E}" type="datetime1">
              <a:rPr lang="es-ES"/>
              <a:pPr>
                <a:defRPr/>
              </a:pPr>
              <a:t>26/03/2023</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9" name="Rectangle 6"/>
          <p:cNvSpPr>
            <a:spLocks noGrp="1" noChangeArrowheads="1"/>
          </p:cNvSpPr>
          <p:nvPr>
            <p:ph type="sldNum" sz="quarter" idx="12"/>
          </p:nvPr>
        </p:nvSpPr>
        <p:spPr>
          <a:ln/>
        </p:spPr>
        <p:txBody>
          <a:bodyPr/>
          <a:lstStyle>
            <a:lvl1pPr>
              <a:defRPr/>
            </a:lvl1pPr>
          </a:lstStyle>
          <a:p>
            <a:pPr>
              <a:defRPr/>
            </a:pPr>
            <a:fld id="{E68F662A-2790-4C49-BF9C-F6C012C3DD7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3EA0550-3935-4E6A-B4B5-43CC16496BF2}" type="datetime1">
              <a:rPr lang="es-ES"/>
              <a:pPr>
                <a:defRPr/>
              </a:pPr>
              <a:t>26/03/2023</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5" name="Rectangle 6"/>
          <p:cNvSpPr>
            <a:spLocks noGrp="1" noChangeArrowheads="1"/>
          </p:cNvSpPr>
          <p:nvPr>
            <p:ph type="sldNum" sz="quarter" idx="12"/>
          </p:nvPr>
        </p:nvSpPr>
        <p:spPr>
          <a:ln/>
        </p:spPr>
        <p:txBody>
          <a:bodyPr/>
          <a:lstStyle>
            <a:lvl1pPr>
              <a:defRPr/>
            </a:lvl1pPr>
          </a:lstStyle>
          <a:p>
            <a:pPr>
              <a:defRPr/>
            </a:pPr>
            <a:fld id="{9C624A24-8149-4083-BF16-454880A4B7A8}"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4BD389-1161-4AB9-B29F-E2FE9DE95B90}" type="datetime1">
              <a:rPr lang="es-ES"/>
              <a:pPr>
                <a:defRPr/>
              </a:pPr>
              <a:t>26/03/2023</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4" name="Rectangle 6"/>
          <p:cNvSpPr>
            <a:spLocks noGrp="1" noChangeArrowheads="1"/>
          </p:cNvSpPr>
          <p:nvPr>
            <p:ph type="sldNum" sz="quarter" idx="12"/>
          </p:nvPr>
        </p:nvSpPr>
        <p:spPr>
          <a:ln/>
        </p:spPr>
        <p:txBody>
          <a:bodyPr/>
          <a:lstStyle>
            <a:lvl1pPr>
              <a:defRPr/>
            </a:lvl1pPr>
          </a:lstStyle>
          <a:p>
            <a:pPr>
              <a:defRPr/>
            </a:pPr>
            <a:fld id="{6B178039-4B11-4BC5-94DF-52A739689193}"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FD16DCD-85D3-40FA-B7BB-AFFDBF7B2BF5}"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11DA727F-C2A6-4246-84C2-5936757276B0}"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255E671-7D87-416E-9F80-0F3EBC7CC594}"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A2F130A-EEEA-46C4-BF29-178623FCD39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a:defRPr/>
            </a:pPr>
            <a:fld id="{E11E3A17-FFF7-4EC2-B81F-9998504CA400}" type="datetime1">
              <a:rPr lang="es-ES"/>
              <a:pPr>
                <a:defRPr/>
              </a:pPr>
              <a:t>26/03/2023</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r>
              <a:rPr lang="en-US"/>
              <a:t>Tecnología Básica de Redes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D2D50D5C-1483-43C5-A6A0-49D79074C01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http://www.3com.com/images/products/en_US/prd_lg_3102_business.gi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11560" y="908720"/>
            <a:ext cx="8064011" cy="2736304"/>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691680" y="4149080"/>
            <a:ext cx="6400800" cy="1752600"/>
          </a:xfrm>
          <a:solidFill>
            <a:schemeClr val="accent2">
              <a:lumMod val="20000"/>
              <a:lumOff val="80000"/>
            </a:schemeClr>
          </a:solidFill>
          <a:ln w="76200">
            <a:solidFill>
              <a:schemeClr val="accent2"/>
            </a:solidFill>
          </a:ln>
        </p:spPr>
        <p:txBody>
          <a:bodyPr/>
          <a:lstStyle/>
          <a:p>
            <a:pPr>
              <a:spcBef>
                <a:spcPct val="0"/>
              </a:spcBef>
            </a:pPr>
            <a:r>
              <a:rPr lang="es-ES_tradnl" sz="2800" b="1" i="1" dirty="0">
                <a:solidFill>
                  <a:schemeClr val="accent2">
                    <a:lumMod val="75000"/>
                  </a:schemeClr>
                </a:solidFill>
                <a:effectLst>
                  <a:outerShdw blurRad="38100" dist="38100" dir="2700000" algn="tl">
                    <a:srgbClr val="FFFFFF"/>
                  </a:outerShdw>
                </a:effectLst>
                <a:latin typeface="Arial" charset="0"/>
              </a:rPr>
              <a:t>Hardware y  Software de Telecomunicaciones </a:t>
            </a:r>
            <a:r>
              <a:rPr lang="es-ES_tradnl" sz="2800" b="1" i="1" dirty="0" err="1">
                <a:solidFill>
                  <a:schemeClr val="accent2">
                    <a:lumMod val="75000"/>
                  </a:schemeClr>
                </a:solidFill>
                <a:effectLst>
                  <a:outerShdw blurRad="38100" dist="38100" dir="2700000" algn="tl">
                    <a:srgbClr val="FFFFFF"/>
                  </a:outerShdw>
                </a:effectLst>
                <a:latin typeface="Arial" charset="0"/>
              </a:rPr>
              <a:t>Nº</a:t>
            </a:r>
            <a:r>
              <a:rPr lang="es-ES_tradnl" sz="2800" b="1" i="1" dirty="0">
                <a:solidFill>
                  <a:schemeClr val="accent2">
                    <a:lumMod val="75000"/>
                  </a:schemeClr>
                </a:solidFill>
                <a:effectLst>
                  <a:outerShdw blurRad="38100" dist="38100" dir="2700000" algn="tl">
                    <a:srgbClr val="FFFFFF"/>
                  </a:outerShdw>
                </a:effectLst>
                <a:latin typeface="Arial" charset="0"/>
              </a:rPr>
              <a:t> </a:t>
            </a:r>
            <a:r>
              <a:rPr lang="es-AR" sz="2800" b="1" i="1" dirty="0">
                <a:solidFill>
                  <a:schemeClr val="accent2">
                    <a:lumMod val="75000"/>
                  </a:schemeClr>
                </a:solidFill>
                <a:effectLst>
                  <a:outerShdw blurRad="38100" dist="38100" dir="2700000" algn="tl">
                    <a:srgbClr val="FFFFFF"/>
                  </a:outerShdw>
                </a:effectLst>
                <a:latin typeface="Arial" charset="0"/>
              </a:rPr>
              <a:t>3</a:t>
            </a:r>
            <a:endParaRPr lang="es-MX" sz="4000" b="1" i="1" dirty="0">
              <a:solidFill>
                <a:schemeClr val="accent2">
                  <a:lumMod val="75000"/>
                </a:schemeClr>
              </a:solidFill>
              <a:latin typeface="Arial" charset="0"/>
            </a:endParaRPr>
          </a:p>
          <a:p>
            <a:pPr>
              <a:spcBef>
                <a:spcPct val="0"/>
              </a:spcBef>
            </a:pPr>
            <a:r>
              <a:rPr lang="es-AR" sz="4000" b="1" i="1" u="sng" dirty="0">
                <a:solidFill>
                  <a:srgbClr val="333399"/>
                </a:solidFill>
                <a:latin typeface="Arial" charset="0"/>
              </a:rPr>
              <a:t>20</a:t>
            </a:r>
            <a:r>
              <a:rPr lang="es-ES" sz="4000" b="1" i="1" u="sng" dirty="0">
                <a:solidFill>
                  <a:srgbClr val="333399"/>
                </a:solidFill>
                <a:latin typeface="Arial" charset="0"/>
              </a:rPr>
              <a:t>23</a:t>
            </a:r>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395536" y="169863"/>
            <a:ext cx="8424936"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IP</a:t>
            </a:r>
            <a:endParaRPr lang="es-AR" sz="4000" b="1" i="1">
              <a:solidFill>
                <a:schemeClr val="accent2">
                  <a:lumMod val="75000"/>
                </a:schemeClr>
              </a:solidFill>
              <a:effectLst>
                <a:outerShdw blurRad="38100" dist="38100" dir="2700000" algn="tl">
                  <a:srgbClr val="000000"/>
                </a:outerShdw>
              </a:effectLst>
              <a:latin typeface="Arial" charset="0"/>
            </a:endParaRPr>
          </a:p>
        </p:txBody>
      </p:sp>
      <p:grpSp>
        <p:nvGrpSpPr>
          <p:cNvPr id="2" name="1 Grupo"/>
          <p:cNvGrpSpPr/>
          <p:nvPr/>
        </p:nvGrpSpPr>
        <p:grpSpPr>
          <a:xfrm>
            <a:off x="0" y="1628775"/>
            <a:ext cx="9144000" cy="3884613"/>
            <a:chOff x="0" y="1628775"/>
            <a:chExt cx="9144000" cy="3884613"/>
          </a:xfrm>
          <a:solidFill>
            <a:schemeClr val="accent6">
              <a:lumMod val="20000"/>
              <a:lumOff val="80000"/>
            </a:schemeClr>
          </a:solidFill>
        </p:grpSpPr>
        <p:graphicFrame>
          <p:nvGraphicFramePr>
            <p:cNvPr id="3074" name="Object 3"/>
            <p:cNvGraphicFramePr>
              <a:graphicFrameLocks noChangeAspect="1"/>
            </p:cNvGraphicFramePr>
            <p:nvPr>
              <p:extLst>
                <p:ext uri="{D42A27DB-BD31-4B8C-83A1-F6EECF244321}">
                  <p14:modId xmlns:p14="http://schemas.microsoft.com/office/powerpoint/2010/main" val="497574260"/>
                </p:ext>
              </p:extLst>
            </p:nvPr>
          </p:nvGraphicFramePr>
          <p:xfrm>
            <a:off x="0" y="1628775"/>
            <a:ext cx="9144000" cy="3884613"/>
          </p:xfrm>
          <a:graphic>
            <a:graphicData uri="http://schemas.openxmlformats.org/presentationml/2006/ole">
              <mc:AlternateContent xmlns:mc="http://schemas.openxmlformats.org/markup-compatibility/2006">
                <mc:Choice xmlns:v="urn:schemas-microsoft-com:vml" Requires="v">
                  <p:oleObj name="Visio" r:id="rId2" imgW="9901080" imgH="3090240" progId="">
                    <p:embed/>
                  </p:oleObj>
                </mc:Choice>
                <mc:Fallback>
                  <p:oleObj name="Visio" r:id="rId2" imgW="9901080" imgH="309024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775"/>
                          <a:ext cx="9144000" cy="3884613"/>
                        </a:xfrm>
                        <a:prstGeom prst="rect">
                          <a:avLst/>
                        </a:prstGeom>
                        <a:solidFill>
                          <a:srgbClr val="66FFFF"/>
                        </a:solidFill>
                        <a:ln w="38100" cmpd="dbl">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6" name="Picture 4" descr="7940_ds2"/>
            <p:cNvPicPr>
              <a:picLocks noChangeAspect="1" noChangeArrowheads="1"/>
            </p:cNvPicPr>
            <p:nvPr/>
          </p:nvPicPr>
          <p:blipFill>
            <a:blip r:embed="rId4" cstate="print"/>
            <a:srcRect/>
            <a:stretch>
              <a:fillRect/>
            </a:stretch>
          </p:blipFill>
          <p:spPr bwMode="auto">
            <a:xfrm>
              <a:off x="7010400" y="1828800"/>
              <a:ext cx="1143000" cy="833438"/>
            </a:xfrm>
            <a:prstGeom prst="rect">
              <a:avLst/>
            </a:prstGeom>
            <a:grpFill/>
            <a:ln w="9525">
              <a:noFill/>
              <a:miter lim="800000"/>
              <a:headEnd/>
              <a:tailEnd/>
            </a:ln>
          </p:spPr>
        </p:pic>
        <p:pic>
          <p:nvPicPr>
            <p:cNvPr id="3077" name="Picture 5" descr="7940_ds2"/>
            <p:cNvPicPr>
              <a:picLocks noChangeAspect="1" noChangeArrowheads="1"/>
            </p:cNvPicPr>
            <p:nvPr/>
          </p:nvPicPr>
          <p:blipFill>
            <a:blip r:embed="rId4" cstate="print"/>
            <a:srcRect/>
            <a:stretch>
              <a:fillRect/>
            </a:stretch>
          </p:blipFill>
          <p:spPr bwMode="auto">
            <a:xfrm>
              <a:off x="7086600" y="3124200"/>
              <a:ext cx="1143000" cy="833438"/>
            </a:xfrm>
            <a:prstGeom prst="rect">
              <a:avLst/>
            </a:prstGeom>
            <a:grpFill/>
            <a:ln w="9525">
              <a:noFill/>
              <a:miter lim="800000"/>
              <a:headEnd/>
              <a:tailEnd/>
            </a:ln>
          </p:spPr>
        </p:pic>
        <p:pic>
          <p:nvPicPr>
            <p:cNvPr id="3078" name="Picture 6" descr="7940_ds2"/>
            <p:cNvPicPr>
              <a:picLocks noChangeAspect="1" noChangeArrowheads="1"/>
            </p:cNvPicPr>
            <p:nvPr/>
          </p:nvPicPr>
          <p:blipFill>
            <a:blip r:embed="rId4" cstate="print"/>
            <a:srcRect/>
            <a:stretch>
              <a:fillRect/>
            </a:stretch>
          </p:blipFill>
          <p:spPr bwMode="auto">
            <a:xfrm>
              <a:off x="7086600" y="4419600"/>
              <a:ext cx="1143000" cy="833438"/>
            </a:xfrm>
            <a:prstGeom prst="rect">
              <a:avLst/>
            </a:prstGeom>
            <a:grp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251520" y="0"/>
            <a:ext cx="8717382" cy="1219200"/>
          </a:xfrm>
          <a:solidFill>
            <a:schemeClr val="accent6">
              <a:lumMod val="20000"/>
              <a:lumOff val="80000"/>
            </a:schemeClr>
          </a:solidFill>
          <a:ln w="57150" cap="flat" algn="ctr">
            <a:solidFill>
              <a:srgbClr val="3366FF"/>
            </a:solidFill>
          </a:ln>
        </p:spPr>
        <p:txBody>
          <a:bodyPr/>
          <a:lstStyle/>
          <a:p>
            <a:pPr>
              <a:defRPr/>
            </a:pPr>
            <a:r>
              <a:rPr lang="es-MX" sz="4000" b="1" i="1" dirty="0">
                <a:solidFill>
                  <a:schemeClr val="accent2">
                    <a:lumMod val="75000"/>
                  </a:schemeClr>
                </a:solidFill>
                <a:effectLst>
                  <a:outerShdw blurRad="38100" dist="38100" dir="2700000" algn="tl">
                    <a:srgbClr val="000000"/>
                  </a:outerShdw>
                </a:effectLst>
                <a:latin typeface="Arial" charset="0"/>
              </a:rPr>
              <a:t>Esquema de Conexión </a:t>
            </a:r>
            <a:br>
              <a:rPr lang="es-MX" sz="4000" b="1" i="1" dirty="0">
                <a:solidFill>
                  <a:schemeClr val="accent2">
                    <a:lumMod val="75000"/>
                  </a:schemeClr>
                </a:solidFill>
                <a:effectLst>
                  <a:outerShdw blurRad="38100" dist="38100" dir="2700000" algn="tl">
                    <a:srgbClr val="000000"/>
                  </a:outerShdw>
                </a:effectLst>
                <a:latin typeface="Arial" charset="0"/>
              </a:rPr>
            </a:br>
            <a:r>
              <a:rPr lang="es-MX" sz="4000" b="1" i="1" dirty="0">
                <a:solidFill>
                  <a:schemeClr val="accent2">
                    <a:lumMod val="75000"/>
                  </a:schemeClr>
                </a:solidFill>
                <a:effectLst>
                  <a:outerShdw blurRad="38100" dist="38100" dir="2700000" algn="tl">
                    <a:srgbClr val="000000"/>
                  </a:outerShdw>
                </a:effectLst>
                <a:latin typeface="Arial" charset="0"/>
              </a:rPr>
              <a:t>Of.  Remota</a:t>
            </a:r>
            <a:endParaRPr lang="es-ES" sz="4000" b="1" i="1" dirty="0">
              <a:solidFill>
                <a:schemeClr val="accent2">
                  <a:lumMod val="75000"/>
                </a:schemeClr>
              </a:solidFill>
              <a:effectLst>
                <a:outerShdw blurRad="38100" dist="38100" dir="2700000" algn="tl">
                  <a:srgbClr val="000000"/>
                </a:outerShdw>
              </a:effectLst>
              <a:latin typeface="Arial" charset="0"/>
            </a:endParaRPr>
          </a:p>
        </p:txBody>
      </p:sp>
      <p:pic>
        <p:nvPicPr>
          <p:cNvPr id="11267" name="Picture 3" descr="esquema"/>
          <p:cNvPicPr>
            <a:picLocks noChangeAspect="1" noChangeArrowheads="1"/>
          </p:cNvPicPr>
          <p:nvPr/>
        </p:nvPicPr>
        <p:blipFill>
          <a:blip r:embed="rId2" cstate="print"/>
          <a:srcRect/>
          <a:stretch>
            <a:fillRect/>
          </a:stretch>
        </p:blipFill>
        <p:spPr bwMode="auto">
          <a:xfrm>
            <a:off x="251520" y="1219200"/>
            <a:ext cx="8712968" cy="5487988"/>
          </a:xfrm>
          <a:prstGeom prst="rect">
            <a:avLst/>
          </a:prstGeom>
          <a:solidFill>
            <a:schemeClr val="tx1"/>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3554"/>
                                        </p:tgtEl>
                                        <p:attrNameLst>
                                          <p:attrName>style.visibility</p:attrName>
                                        </p:attrNameLst>
                                      </p:cBhvr>
                                      <p:to>
                                        <p:strVal val="visible"/>
                                      </p:to>
                                    </p:set>
                                    <p:anim calcmode="lin" valueType="num">
                                      <p:cBhvr additive="base">
                                        <p:cTn id="7" dur="500" fill="hold"/>
                                        <p:tgtEl>
                                          <p:spTgt spid="663554"/>
                                        </p:tgtEl>
                                        <p:attrNameLst>
                                          <p:attrName>ppt_x</p:attrName>
                                        </p:attrNameLst>
                                      </p:cBhvr>
                                      <p:tavLst>
                                        <p:tav tm="0">
                                          <p:val>
                                            <p:strVal val="#ppt_x"/>
                                          </p:val>
                                        </p:tav>
                                        <p:tav tm="100000">
                                          <p:val>
                                            <p:strVal val="#ppt_x"/>
                                          </p:val>
                                        </p:tav>
                                      </p:tavLst>
                                    </p:anim>
                                    <p:anim calcmode="lin" valueType="num">
                                      <p:cBhvr additive="base">
                                        <p:cTn id="8" dur="500" fill="hold"/>
                                        <p:tgtEl>
                                          <p:spTgt spid="663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611188" y="188913"/>
            <a:ext cx="7772400" cy="1341437"/>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Proceso de Migración</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4707" name="Text Box 3"/>
          <p:cNvSpPr txBox="1">
            <a:spLocks noChangeArrowheads="1"/>
          </p:cNvSpPr>
          <p:nvPr/>
        </p:nvSpPr>
        <p:spPr bwMode="auto">
          <a:xfrm>
            <a:off x="468313" y="1905000"/>
            <a:ext cx="8352159" cy="3477875"/>
          </a:xfrm>
          <a:prstGeom prst="rect">
            <a:avLst/>
          </a:prstGeom>
          <a:solidFill>
            <a:schemeClr val="accent6">
              <a:lumMod val="20000"/>
              <a:lumOff val="80000"/>
            </a:schemeClr>
          </a:solidFill>
          <a:ln w="57150" cmpd="thinThick">
            <a:solidFill>
              <a:schemeClr val="accent2"/>
            </a:solidFill>
            <a:miter lim="800000"/>
            <a:headEnd/>
            <a:tailEnd/>
          </a:ln>
          <a:effectLst/>
        </p:spPr>
        <p:txBody>
          <a:bodyPr wrap="square">
            <a:spAutoFit/>
          </a:bodyPr>
          <a:lstStyle/>
          <a:p>
            <a:pPr marL="762000" indent="-7620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Backbone</a:t>
            </a:r>
            <a:r>
              <a:rPr lang="es-MX" sz="4400" i="1" dirty="0">
                <a:solidFill>
                  <a:schemeClr val="accent2">
                    <a:lumMod val="75000"/>
                  </a:schemeClr>
                </a:solidFill>
                <a:effectLst>
                  <a:outerShdw blurRad="38100" dist="38100" dir="2700000" algn="tl">
                    <a:srgbClr val="FFFFFF"/>
                  </a:outerShdw>
                </a:effectLst>
              </a:rPr>
              <a:t> WAN (</a:t>
            </a:r>
            <a:r>
              <a:rPr lang="es-MX" i="1" dirty="0">
                <a:solidFill>
                  <a:schemeClr val="accent2">
                    <a:lumMod val="75000"/>
                  </a:schemeClr>
                </a:solidFill>
                <a:effectLst>
                  <a:outerShdw blurRad="38100" dist="38100" dir="2700000" algn="tl">
                    <a:srgbClr val="FFFFFF"/>
                  </a:outerShdw>
                </a:effectLst>
              </a:rPr>
              <a:t>Conexión WAN)</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Paralelas</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Convergentes </a:t>
            </a:r>
          </a:p>
          <a:p>
            <a:pPr marL="2057400" lvl="2" indent="-457200" algn="l">
              <a:buFontTx/>
              <a:buAutoNum type="arabicParenR"/>
              <a:defRPr/>
            </a:pPr>
            <a:r>
              <a:rPr lang="es-MX" sz="4400" i="1" dirty="0">
                <a:solidFill>
                  <a:schemeClr val="accent2">
                    <a:lumMod val="75000"/>
                  </a:schemeClr>
                </a:solidFill>
                <a:effectLst>
                  <a:outerShdw blurRad="38100" dist="38100" dir="2700000" algn="tl">
                    <a:srgbClr val="FFFFFF"/>
                  </a:outerShdw>
                </a:effectLst>
              </a:rPr>
              <a:t>Integradas</a:t>
            </a:r>
          </a:p>
          <a:p>
            <a:pPr marL="2057400" lvl="2" indent="-4572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Interoperativas</a:t>
            </a:r>
            <a:endParaRPr lang="es-AR" sz="44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4706"/>
                                        </p:tgtEl>
                                        <p:attrNameLst>
                                          <p:attrName>style.visibility</p:attrName>
                                        </p:attrNameLst>
                                      </p:cBhvr>
                                      <p:to>
                                        <p:strVal val="visible"/>
                                      </p:to>
                                    </p:set>
                                    <p:anim calcmode="lin" valueType="num">
                                      <p:cBhvr additive="base">
                                        <p:cTn id="7" dur="500" fill="hold"/>
                                        <p:tgtEl>
                                          <p:spTgt spid="584706"/>
                                        </p:tgtEl>
                                        <p:attrNameLst>
                                          <p:attrName>ppt_x</p:attrName>
                                        </p:attrNameLst>
                                      </p:cBhvr>
                                      <p:tavLst>
                                        <p:tav tm="0">
                                          <p:val>
                                            <p:strVal val="#ppt_x"/>
                                          </p:val>
                                        </p:tav>
                                        <p:tav tm="100000">
                                          <p:val>
                                            <p:strVal val="#ppt_x"/>
                                          </p:val>
                                        </p:tav>
                                      </p:tavLst>
                                    </p:anim>
                                    <p:anim calcmode="lin" valueType="num">
                                      <p:cBhvr additive="base">
                                        <p:cTn id="8" dur="500" fill="hold"/>
                                        <p:tgtEl>
                                          <p:spTgt spid="5847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84707"/>
                                        </p:tgtEl>
                                        <p:attrNameLst>
                                          <p:attrName>style.visibility</p:attrName>
                                        </p:attrNameLst>
                                      </p:cBhvr>
                                      <p:to>
                                        <p:strVal val="visible"/>
                                      </p:to>
                                    </p:set>
                                    <p:animEffect transition="in" filter="wipe(down)">
                                      <p:cBhvr>
                                        <p:cTn id="13" dur="580">
                                          <p:stCondLst>
                                            <p:cond delay="0"/>
                                          </p:stCondLst>
                                        </p:cTn>
                                        <p:tgtEl>
                                          <p:spTgt spid="584707"/>
                                        </p:tgtEl>
                                      </p:cBhvr>
                                    </p:animEffect>
                                    <p:anim calcmode="lin" valueType="num">
                                      <p:cBhvr>
                                        <p:cTn id="14" dur="1822" tmFilter="0,0; 0.14,0.36; 0.43,0.73; 0.71,0.91; 1.0,1.0">
                                          <p:stCondLst>
                                            <p:cond delay="0"/>
                                          </p:stCondLst>
                                        </p:cTn>
                                        <p:tgtEl>
                                          <p:spTgt spid="58470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8470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8470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8470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84707"/>
                                        </p:tgtEl>
                                        <p:attrNameLst>
                                          <p:attrName>ppt_y</p:attrName>
                                        </p:attrNameLst>
                                      </p:cBhvr>
                                      <p:tavLst>
                                        <p:tav tm="0" fmla="#ppt_y-sin(pi*$)/81">
                                          <p:val>
                                            <p:fltVal val="0"/>
                                          </p:val>
                                        </p:tav>
                                        <p:tav tm="100000">
                                          <p:val>
                                            <p:fltVal val="1"/>
                                          </p:val>
                                        </p:tav>
                                      </p:tavLst>
                                    </p:anim>
                                    <p:animScale>
                                      <p:cBhvr>
                                        <p:cTn id="19" dur="26">
                                          <p:stCondLst>
                                            <p:cond delay="650"/>
                                          </p:stCondLst>
                                        </p:cTn>
                                        <p:tgtEl>
                                          <p:spTgt spid="584707"/>
                                        </p:tgtEl>
                                      </p:cBhvr>
                                      <p:to x="100000" y="60000"/>
                                    </p:animScale>
                                    <p:animScale>
                                      <p:cBhvr>
                                        <p:cTn id="20" dur="166" decel="50000">
                                          <p:stCondLst>
                                            <p:cond delay="676"/>
                                          </p:stCondLst>
                                        </p:cTn>
                                        <p:tgtEl>
                                          <p:spTgt spid="584707"/>
                                        </p:tgtEl>
                                      </p:cBhvr>
                                      <p:to x="100000" y="100000"/>
                                    </p:animScale>
                                    <p:animScale>
                                      <p:cBhvr>
                                        <p:cTn id="21" dur="26">
                                          <p:stCondLst>
                                            <p:cond delay="1312"/>
                                          </p:stCondLst>
                                        </p:cTn>
                                        <p:tgtEl>
                                          <p:spTgt spid="584707"/>
                                        </p:tgtEl>
                                      </p:cBhvr>
                                      <p:to x="100000" y="80000"/>
                                    </p:animScale>
                                    <p:animScale>
                                      <p:cBhvr>
                                        <p:cTn id="22" dur="166" decel="50000">
                                          <p:stCondLst>
                                            <p:cond delay="1338"/>
                                          </p:stCondLst>
                                        </p:cTn>
                                        <p:tgtEl>
                                          <p:spTgt spid="584707"/>
                                        </p:tgtEl>
                                      </p:cBhvr>
                                      <p:to x="100000" y="100000"/>
                                    </p:animScale>
                                    <p:animScale>
                                      <p:cBhvr>
                                        <p:cTn id="23" dur="26">
                                          <p:stCondLst>
                                            <p:cond delay="1642"/>
                                          </p:stCondLst>
                                        </p:cTn>
                                        <p:tgtEl>
                                          <p:spTgt spid="584707"/>
                                        </p:tgtEl>
                                      </p:cBhvr>
                                      <p:to x="100000" y="90000"/>
                                    </p:animScale>
                                    <p:animScale>
                                      <p:cBhvr>
                                        <p:cTn id="24" dur="166" decel="50000">
                                          <p:stCondLst>
                                            <p:cond delay="1668"/>
                                          </p:stCondLst>
                                        </p:cTn>
                                        <p:tgtEl>
                                          <p:spTgt spid="584707"/>
                                        </p:tgtEl>
                                      </p:cBhvr>
                                      <p:to x="100000" y="100000"/>
                                    </p:animScale>
                                    <p:animScale>
                                      <p:cBhvr>
                                        <p:cTn id="25" dur="26">
                                          <p:stCondLst>
                                            <p:cond delay="1808"/>
                                          </p:stCondLst>
                                        </p:cTn>
                                        <p:tgtEl>
                                          <p:spTgt spid="584707"/>
                                        </p:tgtEl>
                                      </p:cBhvr>
                                      <p:to x="100000" y="95000"/>
                                    </p:animScale>
                                    <p:animScale>
                                      <p:cBhvr>
                                        <p:cTn id="26" dur="166" decel="50000">
                                          <p:stCondLst>
                                            <p:cond delay="1834"/>
                                          </p:stCondLst>
                                        </p:cTn>
                                        <p:tgtEl>
                                          <p:spTgt spid="58470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6" grpId="0" animBg="1"/>
      <p:bldP spid="5847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a:xfrm>
            <a:off x="762000" y="0"/>
            <a:ext cx="7772400" cy="990600"/>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7779" name="Text Box 3"/>
          <p:cNvSpPr txBox="1">
            <a:spLocks noChangeArrowheads="1"/>
          </p:cNvSpPr>
          <p:nvPr/>
        </p:nvSpPr>
        <p:spPr bwMode="auto">
          <a:xfrm>
            <a:off x="0" y="1196975"/>
            <a:ext cx="8964488" cy="5016758"/>
          </a:xfrm>
          <a:prstGeom prst="rect">
            <a:avLst/>
          </a:prstGeom>
          <a:solidFill>
            <a:schemeClr val="accent6">
              <a:lumMod val="20000"/>
              <a:lumOff val="80000"/>
            </a:schemeClr>
          </a:solidFill>
          <a:ln w="57150" cmpd="thickThin">
            <a:solidFill>
              <a:schemeClr val="accent6">
                <a:lumMod val="60000"/>
                <a:lumOff val="40000"/>
              </a:schemeClr>
            </a:solidFill>
            <a:miter lim="800000"/>
            <a:headEnd/>
            <a:tailEnd/>
          </a:ln>
          <a:effectLst/>
        </p:spPr>
        <p:txBody>
          <a:bodyPr wrap="square">
            <a:spAutoFit/>
          </a:bodyPr>
          <a:lstStyle/>
          <a:p>
            <a:pPr algn="l">
              <a:buFontTx/>
              <a:buChar char="•"/>
              <a:defRPr/>
            </a:pPr>
            <a:r>
              <a:rPr lang="es-MX" i="1" dirty="0">
                <a:effectLst>
                  <a:outerShdw blurRad="38100" dist="38100" dir="2700000" algn="tl">
                    <a:srgbClr val="FFFFFF"/>
                  </a:outerShdw>
                </a:effectLst>
              </a:rPr>
              <a:t>Sistema PBX</a:t>
            </a:r>
          </a:p>
          <a:p>
            <a:pPr lvl="1" algn="l">
              <a:buFontTx/>
              <a:buChar char="•"/>
              <a:defRPr/>
            </a:pPr>
            <a:r>
              <a:rPr lang="es-MX" i="1" dirty="0">
                <a:effectLst>
                  <a:outerShdw blurRad="38100" dist="38100" dir="2700000" algn="tl">
                    <a:srgbClr val="FFFFFF"/>
                  </a:outerShdw>
                </a:effectLst>
              </a:rPr>
              <a:t>Estructura de conmutación de Líneas Integradas en el Sistema </a:t>
            </a:r>
            <a:r>
              <a:rPr lang="es-MX" i="1" dirty="0">
                <a:effectLst>
                  <a:outerShdw blurRad="38100" dist="38100" dir="2700000" algn="tl">
                    <a:srgbClr val="FFFFFF"/>
                  </a:outerShdw>
                </a:effectLst>
                <a:sym typeface="Wingdings 3" pitchFamily="18" charset="2"/>
              </a:rPr>
              <a:t> </a:t>
            </a:r>
            <a:r>
              <a:rPr lang="es-MX" i="1" dirty="0">
                <a:effectLst>
                  <a:outerShdw blurRad="38100" dist="38100" dir="2700000" algn="tl">
                    <a:srgbClr val="FFFFFF"/>
                  </a:outerShdw>
                </a:effectLst>
              </a:rPr>
              <a:t>Matriz de Hardware Interna – Central Telefónica + Cableado Telefónico.</a:t>
            </a:r>
          </a:p>
          <a:p>
            <a:pPr lvl="1" algn="l">
              <a:buFontTx/>
              <a:buChar char="•"/>
              <a:defRPr/>
            </a:pPr>
            <a:r>
              <a:rPr lang="es-MX" b="1" i="1" dirty="0">
                <a:solidFill>
                  <a:schemeClr val="accent2">
                    <a:lumMod val="50000"/>
                  </a:schemeClr>
                </a:solidFill>
                <a:effectLst>
                  <a:outerShdw blurRad="38100" dist="38100" dir="2700000" algn="tl">
                    <a:srgbClr val="FFFFFF"/>
                  </a:outerShdw>
                </a:effectLst>
              </a:rPr>
              <a:t>Sistema Operativo de control de llamadas.</a:t>
            </a:r>
          </a:p>
          <a:p>
            <a:pPr lvl="1" algn="l">
              <a:buFontTx/>
              <a:buChar char="•"/>
              <a:defRPr/>
            </a:pPr>
            <a:r>
              <a:rPr lang="es-MX" i="1" dirty="0">
                <a:effectLst>
                  <a:outerShdw blurRad="38100" dist="38100" dir="2700000" algn="tl">
                    <a:srgbClr val="FFFFFF"/>
                  </a:outerShdw>
                </a:effectLst>
              </a:rPr>
              <a:t> Aplicaciones Diversas (ACD , </a:t>
            </a:r>
            <a:r>
              <a:rPr lang="es-MX" i="1" dirty="0" err="1">
                <a:effectLst>
                  <a:outerShdw blurRad="38100" dist="38100" dir="2700000" algn="tl">
                    <a:srgbClr val="FFFFFF"/>
                  </a:outerShdw>
                </a:effectLst>
              </a:rPr>
              <a:t>Vmail</a:t>
            </a:r>
            <a:r>
              <a:rPr lang="es-MX" i="1" dirty="0">
                <a:effectLst>
                  <a:outerShdw blurRad="38100" dist="38100" dir="2700000" algn="tl">
                    <a:srgbClr val="FFFFFF"/>
                  </a:outerShdw>
                </a:effectLst>
              </a:rPr>
              <a:t> Etc.)</a:t>
            </a:r>
          </a:p>
          <a:p>
            <a:pPr lvl="1" algn="l">
              <a:buFontTx/>
              <a:buChar char="•"/>
              <a:defRPr/>
            </a:pPr>
            <a:endParaRPr lang="es-MX" i="1" dirty="0">
              <a:effectLst>
                <a:outerShdw blurRad="38100" dist="38100" dir="2700000" algn="tl">
                  <a:srgbClr val="FFFFFF"/>
                </a:outerShdw>
              </a:effectLst>
            </a:endParaRPr>
          </a:p>
          <a:p>
            <a:pPr lvl="1" algn="l">
              <a:defRPr/>
            </a:pPr>
            <a:r>
              <a:rPr lang="es-MX" i="1" dirty="0">
                <a:solidFill>
                  <a:schemeClr val="accent2"/>
                </a:solidFill>
                <a:effectLst>
                  <a:outerShdw blurRad="38100" dist="38100" dir="2700000" algn="tl">
                    <a:srgbClr val="000000"/>
                  </a:outerShdw>
                </a:effectLst>
              </a:rPr>
              <a:t>Todas las Arquitecturas son Propietarias</a:t>
            </a:r>
            <a:endParaRPr lang="es-AR" dirty="0">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7778"/>
                                        </p:tgtEl>
                                        <p:attrNameLst>
                                          <p:attrName>style.visibility</p:attrName>
                                        </p:attrNameLst>
                                      </p:cBhvr>
                                      <p:to>
                                        <p:strVal val="visible"/>
                                      </p:to>
                                    </p:set>
                                    <p:animEffect transition="in" filter="fade">
                                      <p:cBhvr>
                                        <p:cTn id="7" dur="500"/>
                                        <p:tgtEl>
                                          <p:spTgt spid="58777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87779"/>
                                        </p:tgtEl>
                                        <p:attrNameLst>
                                          <p:attrName>style.visibility</p:attrName>
                                        </p:attrNameLst>
                                      </p:cBhvr>
                                      <p:to>
                                        <p:strVal val="visible"/>
                                      </p:to>
                                    </p:set>
                                    <p:animEffect transition="in" filter="fade">
                                      <p:cBhvr>
                                        <p:cTn id="12" dur="2000"/>
                                        <p:tgtEl>
                                          <p:spTgt spid="587779"/>
                                        </p:tgtEl>
                                      </p:cBhvr>
                                    </p:animEffect>
                                    <p:anim calcmode="lin" valueType="num">
                                      <p:cBhvr>
                                        <p:cTn id="13" dur="2000" fill="hold"/>
                                        <p:tgtEl>
                                          <p:spTgt spid="587779"/>
                                        </p:tgtEl>
                                        <p:attrNameLst>
                                          <p:attrName>ppt_w</p:attrName>
                                        </p:attrNameLst>
                                      </p:cBhvr>
                                      <p:tavLst>
                                        <p:tav tm="0" fmla="#ppt_w*sin(2.5*pi*$)">
                                          <p:val>
                                            <p:fltVal val="0"/>
                                          </p:val>
                                        </p:tav>
                                        <p:tav tm="100000">
                                          <p:val>
                                            <p:fltVal val="1"/>
                                          </p:val>
                                        </p:tav>
                                      </p:tavLst>
                                    </p:anim>
                                    <p:anim calcmode="lin" valueType="num">
                                      <p:cBhvr>
                                        <p:cTn id="14" dur="2000" fill="hold"/>
                                        <p:tgtEl>
                                          <p:spTgt spid="5877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animBg="1"/>
      <p:bldP spid="5877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a:xfrm>
            <a:off x="762000" y="0"/>
            <a:ext cx="7772400"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8803" name="Text Box 3"/>
          <p:cNvSpPr txBox="1">
            <a:spLocks noChangeArrowheads="1"/>
          </p:cNvSpPr>
          <p:nvPr/>
        </p:nvSpPr>
        <p:spPr bwMode="auto">
          <a:xfrm>
            <a:off x="0" y="1341438"/>
            <a:ext cx="8964613" cy="49625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algn="l">
              <a:buFontTx/>
              <a:buChar char="•"/>
              <a:defRPr/>
            </a:pPr>
            <a:r>
              <a:rPr lang="es-MX" i="1" dirty="0">
                <a:solidFill>
                  <a:schemeClr val="accent2">
                    <a:lumMod val="75000"/>
                  </a:schemeClr>
                </a:solidFill>
              </a:rPr>
              <a:t>Sistema IP</a:t>
            </a:r>
          </a:p>
          <a:p>
            <a:pPr lvl="1" algn="l">
              <a:buFontTx/>
              <a:buChar char="•"/>
              <a:defRPr/>
            </a:pPr>
            <a:r>
              <a:rPr lang="es-MX" i="1" dirty="0">
                <a:solidFill>
                  <a:schemeClr val="accent2">
                    <a:lumMod val="75000"/>
                  </a:schemeClr>
                </a:solidFill>
              </a:rPr>
              <a:t>Estructura de Conmutación de Líneas basada en la Red IP con todas sus capacidades de ubicuidad </a:t>
            </a:r>
            <a:r>
              <a:rPr lang="es-MX" i="1" dirty="0">
                <a:solidFill>
                  <a:schemeClr val="accent2">
                    <a:lumMod val="75000"/>
                  </a:schemeClr>
                </a:solidFill>
                <a:sym typeface="Wingdings 3" pitchFamily="18" charset="2"/>
              </a:rPr>
              <a:t> </a:t>
            </a:r>
            <a:r>
              <a:rPr lang="es-MX" sz="2800" i="1" dirty="0">
                <a:solidFill>
                  <a:schemeClr val="accent2">
                    <a:lumMod val="75000"/>
                  </a:schemeClr>
                </a:solidFill>
                <a:sym typeface="Wingdings 3" pitchFamily="18" charset="2"/>
              </a:rPr>
              <a:t>Componentes de Comunicaciones + Cableado Estructurado</a:t>
            </a:r>
            <a:endParaRPr lang="es-MX" sz="2800" i="1" dirty="0">
              <a:solidFill>
                <a:schemeClr val="accent2">
                  <a:lumMod val="75000"/>
                </a:schemeClr>
              </a:solidFill>
            </a:endParaRPr>
          </a:p>
          <a:p>
            <a:pPr lvl="1" algn="l">
              <a:buFontTx/>
              <a:buChar char="•"/>
              <a:defRPr/>
            </a:pPr>
            <a:r>
              <a:rPr lang="es-MX" b="1" i="1" dirty="0">
                <a:solidFill>
                  <a:schemeClr val="accent2">
                    <a:lumMod val="75000"/>
                  </a:schemeClr>
                </a:solidFill>
              </a:rPr>
              <a:t>Sistema Operativo de control de llamadas basado en servidores que actúa a través de algoritmos y protocolos estándares .</a:t>
            </a:r>
          </a:p>
          <a:p>
            <a:pPr lvl="1" algn="l">
              <a:buFontTx/>
              <a:buChar char="•"/>
              <a:defRPr/>
            </a:pPr>
            <a:r>
              <a:rPr lang="es-MX" i="1" dirty="0">
                <a:solidFill>
                  <a:schemeClr val="accent2">
                    <a:lumMod val="75000"/>
                  </a:schemeClr>
                </a:solidFill>
              </a:rPr>
              <a:t> Aplicaciones Diversas Estándares</a:t>
            </a:r>
          </a:p>
          <a:p>
            <a:pPr lvl="1" algn="l">
              <a:buFontTx/>
              <a:buChar char="•"/>
              <a:defRPr/>
            </a:pPr>
            <a:r>
              <a:rPr lang="es-MX" i="1" dirty="0">
                <a:solidFill>
                  <a:schemeClr val="accent2">
                    <a:lumMod val="75000"/>
                  </a:schemeClr>
                </a:solidFill>
                <a:effectLst>
                  <a:outerShdw blurRad="38100" dist="38100" dir="2700000" algn="tl">
                    <a:srgbClr val="000000"/>
                  </a:outerShdw>
                </a:effectLst>
              </a:rPr>
              <a:t>Todas las Arquitecturas son Abiertas</a:t>
            </a:r>
            <a:endParaRPr lang="es-AR" i="1" dirty="0">
              <a:solidFill>
                <a:schemeClr val="accent2">
                  <a:lumMod val="75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8802"/>
                                        </p:tgtEl>
                                        <p:attrNameLst>
                                          <p:attrName>style.visibility</p:attrName>
                                        </p:attrNameLst>
                                      </p:cBhvr>
                                      <p:to>
                                        <p:strVal val="visible"/>
                                      </p:to>
                                    </p:set>
                                    <p:anim calcmode="lin" valueType="num">
                                      <p:cBhvr additive="base">
                                        <p:cTn id="7" dur="500" fill="hold"/>
                                        <p:tgtEl>
                                          <p:spTgt spid="588802"/>
                                        </p:tgtEl>
                                        <p:attrNameLst>
                                          <p:attrName>ppt_x</p:attrName>
                                        </p:attrNameLst>
                                      </p:cBhvr>
                                      <p:tavLst>
                                        <p:tav tm="0">
                                          <p:val>
                                            <p:strVal val="#ppt_x"/>
                                          </p:val>
                                        </p:tav>
                                        <p:tav tm="100000">
                                          <p:val>
                                            <p:strVal val="#ppt_x"/>
                                          </p:val>
                                        </p:tav>
                                      </p:tavLst>
                                    </p:anim>
                                    <p:anim calcmode="lin" valueType="num">
                                      <p:cBhvr additive="base">
                                        <p:cTn id="8" dur="500" fill="hold"/>
                                        <p:tgtEl>
                                          <p:spTgt spid="588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88803"/>
                                        </p:tgtEl>
                                        <p:attrNameLst>
                                          <p:attrName>style.visibility</p:attrName>
                                        </p:attrNameLst>
                                      </p:cBhvr>
                                      <p:to>
                                        <p:strVal val="visible"/>
                                      </p:to>
                                    </p:set>
                                    <p:animEffect transition="in" filter="wipe(down)">
                                      <p:cBhvr>
                                        <p:cTn id="13" dur="500"/>
                                        <p:tgtEl>
                                          <p:spTgt spid="588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animBg="1"/>
      <p:bldP spid="5888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a:xfrm>
            <a:off x="838200" y="260350"/>
            <a:ext cx="7772400" cy="1296988"/>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Arquitectura de Red</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92899" name="Text Box 3"/>
          <p:cNvSpPr txBox="1">
            <a:spLocks noChangeArrowheads="1"/>
          </p:cNvSpPr>
          <p:nvPr/>
        </p:nvSpPr>
        <p:spPr bwMode="auto">
          <a:xfrm>
            <a:off x="0" y="1905000"/>
            <a:ext cx="9144000" cy="384720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rPr>
              <a:t> </a:t>
            </a:r>
            <a:r>
              <a:rPr lang="es-MX" sz="3600" i="1" dirty="0" err="1">
                <a:solidFill>
                  <a:schemeClr val="accent2">
                    <a:lumMod val="75000"/>
                  </a:schemeClr>
                </a:solidFill>
                <a:effectLst>
                  <a:outerShdw blurRad="38100" dist="38100" dir="2700000" algn="tl">
                    <a:srgbClr val="FFFFFF"/>
                  </a:outerShdw>
                </a:effectLst>
              </a:rPr>
              <a:t>Cluster</a:t>
            </a:r>
            <a:r>
              <a:rPr lang="es-MX" sz="3600" i="1" dirty="0">
                <a:solidFill>
                  <a:schemeClr val="accent2">
                    <a:lumMod val="75000"/>
                  </a:schemeClr>
                </a:solidFill>
                <a:effectLst>
                  <a:outerShdw blurRad="38100" dist="38100" dir="2700000" algn="tl">
                    <a:srgbClr val="FFFFFF"/>
                  </a:outerShdw>
                </a:effectLst>
              </a:rPr>
              <a:t> </a:t>
            </a:r>
            <a:r>
              <a:rPr lang="es-MX" i="1" dirty="0">
                <a:solidFill>
                  <a:schemeClr val="accent2">
                    <a:lumMod val="75000"/>
                  </a:schemeClr>
                </a:solidFill>
                <a:effectLst>
                  <a:outerShdw blurRad="38100" dist="38100" dir="2700000" algn="tl">
                    <a:srgbClr val="FFFFFF"/>
                  </a:outerShdw>
                </a:effectLst>
              </a:rPr>
              <a:t>Redundante en disposición de N+1.</a:t>
            </a:r>
            <a:endParaRPr lang="es-MX" sz="3600" i="1" dirty="0">
              <a:solidFill>
                <a:schemeClr val="accent2">
                  <a:lumMod val="75000"/>
                </a:schemeClr>
              </a:solidFill>
              <a:effectLst>
                <a:outerShdw blurRad="38100" dist="38100" dir="2700000" algn="tl">
                  <a:srgbClr val="FFFFFF"/>
                </a:outerShdw>
              </a:effectLst>
            </a:endParaRPr>
          </a:p>
          <a:p>
            <a:pPr lvl="1" algn="l">
              <a:buFontTx/>
              <a:buChar char="•"/>
              <a:defRPr/>
            </a:pPr>
            <a:r>
              <a:rPr lang="es-MX" sz="3600" i="1" dirty="0">
                <a:solidFill>
                  <a:schemeClr val="accent2">
                    <a:lumMod val="75000"/>
                  </a:schemeClr>
                </a:solidFill>
                <a:effectLst>
                  <a:outerShdw blurRad="38100" dist="38100" dir="2700000" algn="tl">
                    <a:srgbClr val="FFFFFF"/>
                  </a:outerShdw>
                </a:effectLst>
              </a:rPr>
              <a:t>Componentes de sirven de Backup de otros.</a:t>
            </a:r>
          </a:p>
          <a:p>
            <a:pPr lvl="1" algn="l">
              <a:buFontTx/>
              <a:buChar char="•"/>
              <a:defRPr/>
            </a:pPr>
            <a:r>
              <a:rPr lang="es-MX" sz="3600" i="1" dirty="0">
                <a:solidFill>
                  <a:schemeClr val="accent2">
                    <a:lumMod val="75000"/>
                  </a:schemeClr>
                </a:solidFill>
                <a:effectLst>
                  <a:outerShdw blurRad="38100" dist="38100" dir="2700000" algn="tl">
                    <a:srgbClr val="FFFFFF"/>
                  </a:outerShdw>
                </a:effectLst>
              </a:rPr>
              <a:t>Cada teléfono registrado tiene una o dos copias de seguridad </a:t>
            </a:r>
            <a:r>
              <a:rPr lang="es-MX" sz="2800" i="1" dirty="0">
                <a:solidFill>
                  <a:schemeClr val="accent2">
                    <a:lumMod val="75000"/>
                  </a:schemeClr>
                </a:solidFill>
                <a:effectLst>
                  <a:outerShdw blurRad="38100" dist="38100" dir="2700000" algn="tl">
                    <a:srgbClr val="FFFFFF"/>
                  </a:outerShdw>
                </a:effectLst>
              </a:rPr>
              <a:t>(Niveles de redundancia </a:t>
            </a:r>
            <a:r>
              <a:rPr lang="es-MX" sz="2800" i="1" dirty="0">
                <a:solidFill>
                  <a:schemeClr val="accent2">
                    <a:lumMod val="75000"/>
                  </a:schemeClr>
                </a:solidFill>
                <a:effectLst>
                  <a:outerShdw blurRad="38100" dist="38100" dir="2700000" algn="tl">
                    <a:srgbClr val="FFFFFF"/>
                  </a:outerShdw>
                </a:effectLst>
                <a:sym typeface="Wingdings 3" pitchFamily="18" charset="2"/>
              </a:rPr>
              <a:t> Tres Niveles</a:t>
            </a:r>
            <a:r>
              <a:rPr lang="es-MX" sz="2800" i="1" dirty="0">
                <a:solidFill>
                  <a:schemeClr val="accent2">
                    <a:lumMod val="75000"/>
                  </a:schemeClr>
                </a:solidFill>
                <a:effectLst>
                  <a:outerShdw blurRad="38100" dist="38100" dir="2700000" algn="tl">
                    <a:srgbClr val="FFFFFF"/>
                  </a:outerShdw>
                </a:effectLst>
              </a:rPr>
              <a:t> ).</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Teléfono sin conectividad</a:t>
            </a:r>
            <a:r>
              <a:rPr lang="es-MX" sz="3600" i="1" dirty="0">
                <a:solidFill>
                  <a:schemeClr val="accent2">
                    <a:lumMod val="75000"/>
                  </a:schemeClr>
                </a:solidFill>
                <a:effectLst>
                  <a:outerShdw blurRad="38100" dist="38100" dir="2700000" algn="tl">
                    <a:srgbClr val="FFFFFF"/>
                  </a:outerShdw>
                </a:effectLst>
                <a:sym typeface="Wingdings 3" pitchFamily="18" charset="2"/>
              </a:rPr>
              <a:t> Backup</a:t>
            </a:r>
            <a:r>
              <a:rPr lang="es-MX" sz="3600" i="1" dirty="0">
                <a:solidFill>
                  <a:schemeClr val="accent2">
                    <a:lumMod val="75000"/>
                  </a:schemeClr>
                </a:solidFill>
                <a:effectLst>
                  <a:outerShdw blurRad="38100" dist="38100" dir="2700000" algn="tl">
                    <a:srgbClr val="FFFFFF"/>
                  </a:outerShdw>
                </a:effectLst>
              </a:rPr>
              <a:t> </a:t>
            </a:r>
            <a:endParaRPr lang="es-AR" sz="36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2898"/>
                                        </p:tgtEl>
                                        <p:attrNameLst>
                                          <p:attrName>style.visibility</p:attrName>
                                        </p:attrNameLst>
                                      </p:cBhvr>
                                      <p:to>
                                        <p:strVal val="visible"/>
                                      </p:to>
                                    </p:set>
                                    <p:anim calcmode="lin" valueType="num">
                                      <p:cBhvr additive="base">
                                        <p:cTn id="7" dur="500" fill="hold"/>
                                        <p:tgtEl>
                                          <p:spTgt spid="592898"/>
                                        </p:tgtEl>
                                        <p:attrNameLst>
                                          <p:attrName>ppt_x</p:attrName>
                                        </p:attrNameLst>
                                      </p:cBhvr>
                                      <p:tavLst>
                                        <p:tav tm="0">
                                          <p:val>
                                            <p:strVal val="#ppt_x"/>
                                          </p:val>
                                        </p:tav>
                                        <p:tav tm="100000">
                                          <p:val>
                                            <p:strVal val="#ppt_x"/>
                                          </p:val>
                                        </p:tav>
                                      </p:tavLst>
                                    </p:anim>
                                    <p:anim calcmode="lin" valueType="num">
                                      <p:cBhvr additive="base">
                                        <p:cTn id="8" dur="500" fill="hold"/>
                                        <p:tgtEl>
                                          <p:spTgt spid="592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2899"/>
                                        </p:tgtEl>
                                        <p:attrNameLst>
                                          <p:attrName>style.visibility</p:attrName>
                                        </p:attrNameLst>
                                      </p:cBhvr>
                                      <p:to>
                                        <p:strVal val="visible"/>
                                      </p:to>
                                    </p:set>
                                    <p:anim calcmode="lin" valueType="num">
                                      <p:cBhvr additive="base">
                                        <p:cTn id="13" dur="500" fill="hold"/>
                                        <p:tgtEl>
                                          <p:spTgt spid="592899"/>
                                        </p:tgtEl>
                                        <p:attrNameLst>
                                          <p:attrName>ppt_x</p:attrName>
                                        </p:attrNameLst>
                                      </p:cBhvr>
                                      <p:tavLst>
                                        <p:tav tm="0">
                                          <p:val>
                                            <p:strVal val="#ppt_x"/>
                                          </p:val>
                                        </p:tav>
                                        <p:tav tm="100000">
                                          <p:val>
                                            <p:strVal val="#ppt_x"/>
                                          </p:val>
                                        </p:tav>
                                      </p:tavLst>
                                    </p:anim>
                                    <p:anim calcmode="lin" valueType="num">
                                      <p:cBhvr additive="base">
                                        <p:cTn id="14" dur="500" fill="hold"/>
                                        <p:tgtEl>
                                          <p:spTgt spid="592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animBg="1"/>
      <p:bldP spid="5928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838200" y="188913"/>
            <a:ext cx="7766050" cy="1223962"/>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Servicios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683011" name="Text Box 3"/>
          <p:cNvSpPr txBox="1">
            <a:spLocks noChangeArrowheads="1"/>
          </p:cNvSpPr>
          <p:nvPr/>
        </p:nvSpPr>
        <p:spPr bwMode="auto">
          <a:xfrm>
            <a:off x="0" y="1700213"/>
            <a:ext cx="9144000" cy="4872037"/>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Llamada en espera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on-hold</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a:t>
            </a:r>
          </a:p>
          <a:p>
            <a:pPr lvl="4"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Desvío de llamadas </a:t>
            </a:r>
            <a:r>
              <a:rPr lang="es-AR" sz="20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(ocupado, no contesta,   incondicional)</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Conferencia telefónica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Video Conferencia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Transferencia de llamadas</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Origen</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Destino</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Bloqueo del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Caller</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ID</a:t>
            </a:r>
            <a:endPar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3010"/>
                                        </p:tgtEl>
                                        <p:attrNameLst>
                                          <p:attrName>style.visibility</p:attrName>
                                        </p:attrNameLst>
                                      </p:cBhvr>
                                      <p:to>
                                        <p:strVal val="visible"/>
                                      </p:to>
                                    </p:set>
                                    <p:anim calcmode="lin" valueType="num">
                                      <p:cBhvr additive="base">
                                        <p:cTn id="7" dur="500" fill="hold"/>
                                        <p:tgtEl>
                                          <p:spTgt spid="683010"/>
                                        </p:tgtEl>
                                        <p:attrNameLst>
                                          <p:attrName>ppt_x</p:attrName>
                                        </p:attrNameLst>
                                      </p:cBhvr>
                                      <p:tavLst>
                                        <p:tav tm="0">
                                          <p:val>
                                            <p:strVal val="#ppt_x"/>
                                          </p:val>
                                        </p:tav>
                                        <p:tav tm="100000">
                                          <p:val>
                                            <p:strVal val="#ppt_x"/>
                                          </p:val>
                                        </p:tav>
                                      </p:tavLst>
                                    </p:anim>
                                    <p:anim calcmode="lin" valueType="num">
                                      <p:cBhvr additive="base">
                                        <p:cTn id="8" dur="500" fill="hold"/>
                                        <p:tgtEl>
                                          <p:spTgt spid="6830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83011"/>
                                        </p:tgtEl>
                                        <p:attrNameLst>
                                          <p:attrName>style.visibility</p:attrName>
                                        </p:attrNameLst>
                                      </p:cBhvr>
                                      <p:to>
                                        <p:strVal val="visible"/>
                                      </p:to>
                                    </p:set>
                                    <p:animEffect transition="in" filter="circle(in)">
                                      <p:cBhvr>
                                        <p:cTn id="13" dur="2000"/>
                                        <p:tgtEl>
                                          <p:spTgt spid="68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0" grpId="0" animBg="1"/>
      <p:bldP spid="6830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a:xfrm>
            <a:off x="179388" y="0"/>
            <a:ext cx="8659812" cy="1524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MX" sz="4000" b="1" i="1">
                <a:solidFill>
                  <a:schemeClr val="accent2">
                    <a:lumMod val="75000"/>
                  </a:schemeClr>
                </a:solidFill>
                <a:effectLst>
                  <a:outerShdw blurRad="38100" dist="38100" dir="2700000" algn="tl">
                    <a:srgbClr val="000000"/>
                  </a:outerShdw>
                </a:effectLst>
                <a:latin typeface="Arial" charset="0"/>
              </a:rPr>
              <a:t>Infraestructura y equipamientos</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71747" name="Rectangle 3"/>
          <p:cNvSpPr>
            <a:spLocks noGrp="1" noChangeArrowheads="1"/>
          </p:cNvSpPr>
          <p:nvPr>
            <p:ph type="body" idx="1"/>
          </p:nvPr>
        </p:nvSpPr>
        <p:spPr>
          <a:xfrm>
            <a:off x="250825" y="1844675"/>
            <a:ext cx="8621713" cy="4664075"/>
          </a:xfrm>
          <a:solidFill>
            <a:schemeClr val="accent6">
              <a:lumMod val="20000"/>
              <a:lumOff val="80000"/>
            </a:schemeClr>
          </a:solidFill>
          <a:ln w="57150" cap="flat" cmpd="thickThin" algn="ctr">
            <a:solidFill>
              <a:schemeClr val="tx1"/>
            </a:solidFill>
          </a:ln>
        </p:spPr>
        <p:txBody>
          <a:bodyPr>
            <a:spAutoFit/>
          </a:bodyPr>
          <a:lstStyle/>
          <a:p>
            <a:pPr marL="457200" lvl="1" indent="0" algn="just">
              <a:spcBef>
                <a:spcPct val="0"/>
              </a:spcBef>
              <a:buFontTx/>
              <a:buChar char="•"/>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El servicio de </a:t>
            </a:r>
            <a:r>
              <a:rPr lang="es-MX" sz="36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requiere, además de los protocolos para transporte de la información de usuario en tiempo real, de los protocolos necesarios para la señalización de control de las llamadas.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H.323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SIP</a:t>
            </a:r>
            <a:endParaRPr lang="es-ES"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18436" name="Rectangle 4"/>
          <p:cNvSpPr>
            <a:spLocks noChangeArrowheads="1"/>
          </p:cNvSpPr>
          <p:nvPr/>
        </p:nvSpPr>
        <p:spPr bwMode="auto">
          <a:xfrm>
            <a:off x="3619500" y="27146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1746"/>
                                        </p:tgtEl>
                                        <p:attrNameLst>
                                          <p:attrName>style.visibility</p:attrName>
                                        </p:attrNameLst>
                                      </p:cBhvr>
                                      <p:to>
                                        <p:strVal val="visible"/>
                                      </p:to>
                                    </p:set>
                                    <p:animEffect transition="in" filter="fade">
                                      <p:cBhvr>
                                        <p:cTn id="7" dur="500"/>
                                        <p:tgtEl>
                                          <p:spTgt spid="6717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1747">
                                            <p:bg/>
                                          </p:spTgt>
                                        </p:tgtEl>
                                        <p:attrNameLst>
                                          <p:attrName>style.visibility</p:attrName>
                                        </p:attrNameLst>
                                      </p:cBhvr>
                                      <p:to>
                                        <p:strVal val="visible"/>
                                      </p:to>
                                    </p:set>
                                    <p:animEffect transition="in" filter="fade">
                                      <p:cBhvr>
                                        <p:cTn id="12" dur="500"/>
                                        <p:tgtEl>
                                          <p:spTgt spid="67174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1747">
                                            <p:txEl>
                                              <p:pRg st="0" end="0"/>
                                            </p:txEl>
                                          </p:spTgt>
                                        </p:tgtEl>
                                        <p:attrNameLst>
                                          <p:attrName>style.visibility</p:attrName>
                                        </p:attrNameLst>
                                      </p:cBhvr>
                                      <p:to>
                                        <p:strVal val="visible"/>
                                      </p:to>
                                    </p:set>
                                    <p:animEffect transition="in" filter="fade">
                                      <p:cBhvr>
                                        <p:cTn id="15" dur="500"/>
                                        <p:tgtEl>
                                          <p:spTgt spid="67174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1747">
                                            <p:txEl>
                                              <p:pRg st="1" end="1"/>
                                            </p:txEl>
                                          </p:spTgt>
                                        </p:tgtEl>
                                        <p:attrNameLst>
                                          <p:attrName>style.visibility</p:attrName>
                                        </p:attrNameLst>
                                      </p:cBhvr>
                                      <p:to>
                                        <p:strVal val="visible"/>
                                      </p:to>
                                    </p:set>
                                    <p:animEffect transition="in" filter="fade">
                                      <p:cBhvr>
                                        <p:cTn id="18" dur="500"/>
                                        <p:tgtEl>
                                          <p:spTgt spid="671747">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1747">
                                            <p:txEl>
                                              <p:pRg st="2" end="2"/>
                                            </p:txEl>
                                          </p:spTgt>
                                        </p:tgtEl>
                                        <p:attrNameLst>
                                          <p:attrName>style.visibility</p:attrName>
                                        </p:attrNameLst>
                                      </p:cBhvr>
                                      <p:to>
                                        <p:strVal val="visible"/>
                                      </p:to>
                                    </p:set>
                                    <p:animEffect transition="in" filter="fade">
                                      <p:cBhvr>
                                        <p:cTn id="21" dur="500"/>
                                        <p:tgtEl>
                                          <p:spTgt spid="67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6" grpId="0" animBg="1"/>
      <p:bldP spid="67174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sq_callshop"/>
          <p:cNvPicPr>
            <a:picLocks noChangeAspect="1" noChangeArrowheads="1"/>
          </p:cNvPicPr>
          <p:nvPr/>
        </p:nvPicPr>
        <p:blipFill>
          <a:blip r:embed="rId2" cstate="print"/>
          <a:srcRect/>
          <a:stretch>
            <a:fillRect/>
          </a:stretch>
        </p:blipFill>
        <p:spPr bwMode="auto">
          <a:xfrm>
            <a:off x="3733800" y="3810000"/>
            <a:ext cx="5135563" cy="2765425"/>
          </a:xfrm>
          <a:prstGeom prst="rect">
            <a:avLst/>
          </a:prstGeom>
          <a:solidFill>
            <a:schemeClr val="hlink"/>
          </a:solidFill>
          <a:ln w="57150" algn="ctr">
            <a:solidFill>
              <a:schemeClr val="accent6">
                <a:lumMod val="60000"/>
                <a:lumOff val="40000"/>
              </a:schemeClr>
            </a:solidFill>
            <a:miter lim="800000"/>
            <a:headEnd/>
            <a:tailEnd/>
          </a:ln>
          <a:effectLst/>
        </p:spPr>
      </p:pic>
      <p:sp>
        <p:nvSpPr>
          <p:cNvPr id="19459" name="Rectangle 3"/>
          <p:cNvSpPr>
            <a:spLocks noChangeArrowheads="1"/>
          </p:cNvSpPr>
          <p:nvPr/>
        </p:nvSpPr>
        <p:spPr bwMode="auto">
          <a:xfrm>
            <a:off x="3619500" y="26384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pic>
        <p:nvPicPr>
          <p:cNvPr id="19460" name="Picture 5" descr="3500_1"/>
          <p:cNvPicPr>
            <a:picLocks noChangeAspect="1" noChangeArrowheads="1"/>
          </p:cNvPicPr>
          <p:nvPr/>
        </p:nvPicPr>
        <p:blipFill>
          <a:blip r:embed="rId3" cstate="print"/>
          <a:srcRect/>
          <a:stretch>
            <a:fillRect/>
          </a:stretch>
        </p:blipFill>
        <p:spPr bwMode="auto">
          <a:xfrm>
            <a:off x="6477000" y="1676400"/>
            <a:ext cx="2362200" cy="1981200"/>
          </a:xfrm>
          <a:prstGeom prst="rect">
            <a:avLst/>
          </a:prstGeom>
          <a:solidFill>
            <a:schemeClr val="accent6">
              <a:lumMod val="20000"/>
              <a:lumOff val="80000"/>
            </a:schemeClr>
          </a:solidFill>
          <a:ln w="57150" algn="ctr">
            <a:solidFill>
              <a:schemeClr val="accent6">
                <a:lumMod val="60000"/>
                <a:lumOff val="40000"/>
              </a:schemeClr>
            </a:solidFill>
            <a:miter lim="800000"/>
            <a:headEnd/>
            <a:tailEnd/>
          </a:ln>
          <a:effectLst/>
        </p:spPr>
      </p:pic>
      <p:pic>
        <p:nvPicPr>
          <p:cNvPr id="19461" name="Picture 6" descr="13689"/>
          <p:cNvPicPr>
            <a:picLocks noChangeAspect="1" noChangeArrowheads="1"/>
          </p:cNvPicPr>
          <p:nvPr/>
        </p:nvPicPr>
        <p:blipFill>
          <a:blip r:embed="rId4" cstate="print"/>
          <a:srcRect/>
          <a:stretch>
            <a:fillRect/>
          </a:stretch>
        </p:blipFill>
        <p:spPr bwMode="auto">
          <a:xfrm>
            <a:off x="3733800" y="1676400"/>
            <a:ext cx="2438400" cy="1976438"/>
          </a:xfrm>
          <a:prstGeom prst="rect">
            <a:avLst/>
          </a:prstGeom>
          <a:solidFill>
            <a:schemeClr val="hlink"/>
          </a:solidFill>
          <a:ln w="57150" algn="ctr">
            <a:solidFill>
              <a:schemeClr val="accent6">
                <a:lumMod val="60000"/>
                <a:lumOff val="40000"/>
              </a:schemeClr>
            </a:solidFill>
            <a:miter lim="800000"/>
            <a:headEnd/>
            <a:tailEnd/>
          </a:ln>
          <a:effectLst/>
        </p:spPr>
      </p:pic>
      <p:pic>
        <p:nvPicPr>
          <p:cNvPr id="19462" name="Picture 7" descr="3500_3"/>
          <p:cNvPicPr>
            <a:picLocks noChangeAspect="1" noChangeArrowheads="1"/>
          </p:cNvPicPr>
          <p:nvPr/>
        </p:nvPicPr>
        <p:blipFill>
          <a:blip r:embed="rId5" cstate="print"/>
          <a:srcRect/>
          <a:stretch>
            <a:fillRect/>
          </a:stretch>
        </p:blipFill>
        <p:spPr bwMode="auto">
          <a:xfrm>
            <a:off x="714375" y="1676400"/>
            <a:ext cx="2638425" cy="2032000"/>
          </a:xfrm>
          <a:prstGeom prst="rect">
            <a:avLst/>
          </a:prstGeom>
          <a:solidFill>
            <a:schemeClr val="hlink"/>
          </a:solidFill>
          <a:ln w="57150" algn="ctr">
            <a:solidFill>
              <a:schemeClr val="accent6">
                <a:lumMod val="60000"/>
                <a:lumOff val="40000"/>
              </a:schemeClr>
            </a:solidFill>
            <a:miter lim="800000"/>
            <a:headEnd/>
            <a:tailEnd/>
          </a:ln>
          <a:effectLst/>
        </p:spPr>
      </p:pic>
      <p:sp>
        <p:nvSpPr>
          <p:cNvPr id="664584" name="Rectangle 8"/>
          <p:cNvSpPr>
            <a:spLocks noChangeArrowheads="1"/>
          </p:cNvSpPr>
          <p:nvPr/>
        </p:nvSpPr>
        <p:spPr bwMode="auto">
          <a:xfrm>
            <a:off x="642938" y="0"/>
            <a:ext cx="8362949" cy="1179513"/>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sz="4000" b="1" i="1" dirty="0">
                <a:solidFill>
                  <a:schemeClr val="accent2">
                    <a:lumMod val="50000"/>
                  </a:schemeClr>
                </a:solidFill>
                <a:effectLst>
                  <a:outerShdw blurRad="38100" dist="38100" dir="2700000" algn="tl">
                    <a:srgbClr val="000000"/>
                  </a:outerShdw>
                </a:effectLst>
              </a:rPr>
              <a:t>Telefonía IP</a:t>
            </a:r>
            <a:br>
              <a:rPr lang="es-ES_tradnl" sz="4000" b="1" i="1" dirty="0">
                <a:solidFill>
                  <a:schemeClr val="accent2">
                    <a:lumMod val="50000"/>
                  </a:schemeClr>
                </a:solidFill>
                <a:effectLst>
                  <a:outerShdw blurRad="38100" dist="38100" dir="2700000" algn="tl">
                    <a:srgbClr val="000000"/>
                  </a:outerShdw>
                </a:effectLst>
              </a:rPr>
            </a:br>
            <a:r>
              <a:rPr lang="es-ES_tradnl" sz="4000" b="1" i="1" dirty="0">
                <a:solidFill>
                  <a:schemeClr val="accent2">
                    <a:lumMod val="50000"/>
                  </a:schemeClr>
                </a:solidFill>
                <a:effectLst>
                  <a:outerShdw blurRad="38100" dist="38100" dir="2700000" algn="tl">
                    <a:srgbClr val="000000"/>
                  </a:outerShdw>
                </a:effectLst>
              </a:rPr>
              <a:t>Componentes y Características</a:t>
            </a:r>
            <a:endParaRPr lang="es-AR" sz="4000" b="1" i="1" dirty="0">
              <a:solidFill>
                <a:schemeClr val="accent2">
                  <a:lumMod val="50000"/>
                </a:schemeClr>
              </a:solidFill>
              <a:effectLst>
                <a:outerShdw blurRad="38100" dist="38100" dir="2700000" algn="tl">
                  <a:srgbClr val="000000"/>
                </a:outerShdw>
              </a:effectLst>
            </a:endParaRPr>
          </a:p>
        </p:txBody>
      </p:sp>
      <p:pic>
        <p:nvPicPr>
          <p:cNvPr id="19464" name="Picture 9"/>
          <p:cNvPicPr>
            <a:picLocks noChangeAspect="1" noChangeArrowheads="1"/>
          </p:cNvPicPr>
          <p:nvPr/>
        </p:nvPicPr>
        <p:blipFill>
          <a:blip r:embed="rId6" cstate="print"/>
          <a:srcRect/>
          <a:stretch>
            <a:fillRect/>
          </a:stretch>
        </p:blipFill>
        <p:spPr bwMode="auto">
          <a:xfrm>
            <a:off x="642938" y="3857625"/>
            <a:ext cx="2716212" cy="2643188"/>
          </a:xfrm>
          <a:prstGeom prst="rect">
            <a:avLst/>
          </a:prstGeom>
          <a:solidFill>
            <a:schemeClr val="hlink"/>
          </a:solidFill>
          <a:ln w="57150" algn="ctr">
            <a:solidFill>
              <a:schemeClr val="accent6">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4584"/>
                                        </p:tgtEl>
                                        <p:attrNameLst>
                                          <p:attrName>style.visibility</p:attrName>
                                        </p:attrNameLst>
                                      </p:cBhvr>
                                      <p:to>
                                        <p:strVal val="visible"/>
                                      </p:to>
                                    </p:set>
                                    <p:anim calcmode="lin" valueType="num">
                                      <p:cBhvr>
                                        <p:cTn id="7" dur="1000" fill="hold"/>
                                        <p:tgtEl>
                                          <p:spTgt spid="664584"/>
                                        </p:tgtEl>
                                        <p:attrNameLst>
                                          <p:attrName>ppt_w</p:attrName>
                                        </p:attrNameLst>
                                      </p:cBhvr>
                                      <p:tavLst>
                                        <p:tav tm="0">
                                          <p:val>
                                            <p:fltVal val="0"/>
                                          </p:val>
                                        </p:tav>
                                        <p:tav tm="100000">
                                          <p:val>
                                            <p:strVal val="#ppt_w"/>
                                          </p:val>
                                        </p:tav>
                                      </p:tavLst>
                                    </p:anim>
                                    <p:anim calcmode="lin" valueType="num">
                                      <p:cBhvr>
                                        <p:cTn id="8" dur="1000" fill="hold"/>
                                        <p:tgtEl>
                                          <p:spTgt spid="664584"/>
                                        </p:tgtEl>
                                        <p:attrNameLst>
                                          <p:attrName>ppt_h</p:attrName>
                                        </p:attrNameLst>
                                      </p:cBhvr>
                                      <p:tavLst>
                                        <p:tav tm="0">
                                          <p:val>
                                            <p:fltVal val="0"/>
                                          </p:val>
                                        </p:tav>
                                        <p:tav tm="100000">
                                          <p:val>
                                            <p:strVal val="#ppt_h"/>
                                          </p:val>
                                        </p:tav>
                                      </p:tavLst>
                                    </p:anim>
                                    <p:anim calcmode="lin" valueType="num">
                                      <p:cBhvr>
                                        <p:cTn id="9" dur="1000" fill="hold"/>
                                        <p:tgtEl>
                                          <p:spTgt spid="664584"/>
                                        </p:tgtEl>
                                        <p:attrNameLst>
                                          <p:attrName>style.rotation</p:attrName>
                                        </p:attrNameLst>
                                      </p:cBhvr>
                                      <p:tavLst>
                                        <p:tav tm="0">
                                          <p:val>
                                            <p:fltVal val="90"/>
                                          </p:val>
                                        </p:tav>
                                        <p:tav tm="100000">
                                          <p:val>
                                            <p:fltVal val="0"/>
                                          </p:val>
                                        </p:tav>
                                      </p:tavLst>
                                    </p:anim>
                                    <p:animEffect transition="in" filter="fade">
                                      <p:cBhvr>
                                        <p:cTn id="10" dur="1000"/>
                                        <p:tgtEl>
                                          <p:spTgt spid="66458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9462"/>
                                        </p:tgtEl>
                                        <p:attrNameLst>
                                          <p:attrName>style.visibility</p:attrName>
                                        </p:attrNameLst>
                                      </p:cBhvr>
                                      <p:to>
                                        <p:strVal val="visible"/>
                                      </p:to>
                                    </p:set>
                                    <p:anim calcmode="lin" valueType="num">
                                      <p:cBhvr>
                                        <p:cTn id="15" dur="1000" fill="hold"/>
                                        <p:tgtEl>
                                          <p:spTgt spid="19462"/>
                                        </p:tgtEl>
                                        <p:attrNameLst>
                                          <p:attrName>ppt_w</p:attrName>
                                        </p:attrNameLst>
                                      </p:cBhvr>
                                      <p:tavLst>
                                        <p:tav tm="0">
                                          <p:val>
                                            <p:fltVal val="0"/>
                                          </p:val>
                                        </p:tav>
                                        <p:tav tm="100000">
                                          <p:val>
                                            <p:strVal val="#ppt_w"/>
                                          </p:val>
                                        </p:tav>
                                      </p:tavLst>
                                    </p:anim>
                                    <p:anim calcmode="lin" valueType="num">
                                      <p:cBhvr>
                                        <p:cTn id="16" dur="1000" fill="hold"/>
                                        <p:tgtEl>
                                          <p:spTgt spid="19462"/>
                                        </p:tgtEl>
                                        <p:attrNameLst>
                                          <p:attrName>ppt_h</p:attrName>
                                        </p:attrNameLst>
                                      </p:cBhvr>
                                      <p:tavLst>
                                        <p:tav tm="0">
                                          <p:val>
                                            <p:fltVal val="0"/>
                                          </p:val>
                                        </p:tav>
                                        <p:tav tm="100000">
                                          <p:val>
                                            <p:strVal val="#ppt_h"/>
                                          </p:val>
                                        </p:tav>
                                      </p:tavLst>
                                    </p:anim>
                                    <p:anim calcmode="lin" valueType="num">
                                      <p:cBhvr>
                                        <p:cTn id="17" dur="1000" fill="hold"/>
                                        <p:tgtEl>
                                          <p:spTgt spid="19462"/>
                                        </p:tgtEl>
                                        <p:attrNameLst>
                                          <p:attrName>style.rotation</p:attrName>
                                        </p:attrNameLst>
                                      </p:cBhvr>
                                      <p:tavLst>
                                        <p:tav tm="0">
                                          <p:val>
                                            <p:fltVal val="90"/>
                                          </p:val>
                                        </p:tav>
                                        <p:tav tm="100000">
                                          <p:val>
                                            <p:fltVal val="0"/>
                                          </p:val>
                                        </p:tav>
                                      </p:tavLst>
                                    </p:anim>
                                    <p:animEffect transition="in" filter="fade">
                                      <p:cBhvr>
                                        <p:cTn id="18" dur="1000"/>
                                        <p:tgtEl>
                                          <p:spTgt spid="19462"/>
                                        </p:tgtEl>
                                      </p:cBhvr>
                                    </p:animEffect>
                                  </p:childTnLst>
                                </p:cTn>
                              </p:par>
                              <p:par>
                                <p:cTn id="19" presetID="31" presetClass="entr" presetSubtype="0" fill="hold" nodeType="withEffect">
                                  <p:stCondLst>
                                    <p:cond delay="0"/>
                                  </p:stCondLst>
                                  <p:childTnLst>
                                    <p:set>
                                      <p:cBhvr>
                                        <p:cTn id="20" dur="1" fill="hold">
                                          <p:stCondLst>
                                            <p:cond delay="0"/>
                                          </p:stCondLst>
                                        </p:cTn>
                                        <p:tgtEl>
                                          <p:spTgt spid="19461"/>
                                        </p:tgtEl>
                                        <p:attrNameLst>
                                          <p:attrName>style.visibility</p:attrName>
                                        </p:attrNameLst>
                                      </p:cBhvr>
                                      <p:to>
                                        <p:strVal val="visible"/>
                                      </p:to>
                                    </p:set>
                                    <p:anim calcmode="lin" valueType="num">
                                      <p:cBhvr>
                                        <p:cTn id="21" dur="1000" fill="hold"/>
                                        <p:tgtEl>
                                          <p:spTgt spid="19461"/>
                                        </p:tgtEl>
                                        <p:attrNameLst>
                                          <p:attrName>ppt_w</p:attrName>
                                        </p:attrNameLst>
                                      </p:cBhvr>
                                      <p:tavLst>
                                        <p:tav tm="0">
                                          <p:val>
                                            <p:fltVal val="0"/>
                                          </p:val>
                                        </p:tav>
                                        <p:tav tm="100000">
                                          <p:val>
                                            <p:strVal val="#ppt_w"/>
                                          </p:val>
                                        </p:tav>
                                      </p:tavLst>
                                    </p:anim>
                                    <p:anim calcmode="lin" valueType="num">
                                      <p:cBhvr>
                                        <p:cTn id="22" dur="1000" fill="hold"/>
                                        <p:tgtEl>
                                          <p:spTgt spid="19461"/>
                                        </p:tgtEl>
                                        <p:attrNameLst>
                                          <p:attrName>ppt_h</p:attrName>
                                        </p:attrNameLst>
                                      </p:cBhvr>
                                      <p:tavLst>
                                        <p:tav tm="0">
                                          <p:val>
                                            <p:fltVal val="0"/>
                                          </p:val>
                                        </p:tav>
                                        <p:tav tm="100000">
                                          <p:val>
                                            <p:strVal val="#ppt_h"/>
                                          </p:val>
                                        </p:tav>
                                      </p:tavLst>
                                    </p:anim>
                                    <p:anim calcmode="lin" valueType="num">
                                      <p:cBhvr>
                                        <p:cTn id="23" dur="1000" fill="hold"/>
                                        <p:tgtEl>
                                          <p:spTgt spid="19461"/>
                                        </p:tgtEl>
                                        <p:attrNameLst>
                                          <p:attrName>style.rotation</p:attrName>
                                        </p:attrNameLst>
                                      </p:cBhvr>
                                      <p:tavLst>
                                        <p:tav tm="0">
                                          <p:val>
                                            <p:fltVal val="90"/>
                                          </p:val>
                                        </p:tav>
                                        <p:tav tm="100000">
                                          <p:val>
                                            <p:fltVal val="0"/>
                                          </p:val>
                                        </p:tav>
                                      </p:tavLst>
                                    </p:anim>
                                    <p:animEffect transition="in" filter="fade">
                                      <p:cBhvr>
                                        <p:cTn id="24" dur="1000"/>
                                        <p:tgtEl>
                                          <p:spTgt spid="19461"/>
                                        </p:tgtEl>
                                      </p:cBhvr>
                                    </p:animEffect>
                                  </p:childTnLst>
                                </p:cTn>
                              </p:par>
                              <p:par>
                                <p:cTn id="25" presetID="31" presetClass="entr" presetSubtype="0" fill="hold" nodeType="withEffect">
                                  <p:stCondLst>
                                    <p:cond delay="0"/>
                                  </p:stCondLst>
                                  <p:childTnLst>
                                    <p:set>
                                      <p:cBhvr>
                                        <p:cTn id="26" dur="1" fill="hold">
                                          <p:stCondLst>
                                            <p:cond delay="0"/>
                                          </p:stCondLst>
                                        </p:cTn>
                                        <p:tgtEl>
                                          <p:spTgt spid="19460"/>
                                        </p:tgtEl>
                                        <p:attrNameLst>
                                          <p:attrName>style.visibility</p:attrName>
                                        </p:attrNameLst>
                                      </p:cBhvr>
                                      <p:to>
                                        <p:strVal val="visible"/>
                                      </p:to>
                                    </p:set>
                                    <p:anim calcmode="lin" valueType="num">
                                      <p:cBhvr>
                                        <p:cTn id="27" dur="1000" fill="hold"/>
                                        <p:tgtEl>
                                          <p:spTgt spid="19460"/>
                                        </p:tgtEl>
                                        <p:attrNameLst>
                                          <p:attrName>ppt_w</p:attrName>
                                        </p:attrNameLst>
                                      </p:cBhvr>
                                      <p:tavLst>
                                        <p:tav tm="0">
                                          <p:val>
                                            <p:fltVal val="0"/>
                                          </p:val>
                                        </p:tav>
                                        <p:tav tm="100000">
                                          <p:val>
                                            <p:strVal val="#ppt_w"/>
                                          </p:val>
                                        </p:tav>
                                      </p:tavLst>
                                    </p:anim>
                                    <p:anim calcmode="lin" valueType="num">
                                      <p:cBhvr>
                                        <p:cTn id="28" dur="1000" fill="hold"/>
                                        <p:tgtEl>
                                          <p:spTgt spid="19460"/>
                                        </p:tgtEl>
                                        <p:attrNameLst>
                                          <p:attrName>ppt_h</p:attrName>
                                        </p:attrNameLst>
                                      </p:cBhvr>
                                      <p:tavLst>
                                        <p:tav tm="0">
                                          <p:val>
                                            <p:fltVal val="0"/>
                                          </p:val>
                                        </p:tav>
                                        <p:tav tm="100000">
                                          <p:val>
                                            <p:strVal val="#ppt_h"/>
                                          </p:val>
                                        </p:tav>
                                      </p:tavLst>
                                    </p:anim>
                                    <p:anim calcmode="lin" valueType="num">
                                      <p:cBhvr>
                                        <p:cTn id="29" dur="1000" fill="hold"/>
                                        <p:tgtEl>
                                          <p:spTgt spid="19460"/>
                                        </p:tgtEl>
                                        <p:attrNameLst>
                                          <p:attrName>style.rotation</p:attrName>
                                        </p:attrNameLst>
                                      </p:cBhvr>
                                      <p:tavLst>
                                        <p:tav tm="0">
                                          <p:val>
                                            <p:fltVal val="90"/>
                                          </p:val>
                                        </p:tav>
                                        <p:tav tm="100000">
                                          <p:val>
                                            <p:fltVal val="0"/>
                                          </p:val>
                                        </p:tav>
                                      </p:tavLst>
                                    </p:anim>
                                    <p:animEffect transition="in" filter="fade">
                                      <p:cBhvr>
                                        <p:cTn id="30" dur="1000"/>
                                        <p:tgtEl>
                                          <p:spTgt spid="1946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9464"/>
                                        </p:tgtEl>
                                        <p:attrNameLst>
                                          <p:attrName>style.visibility</p:attrName>
                                        </p:attrNameLst>
                                      </p:cBhvr>
                                      <p:to>
                                        <p:strVal val="visible"/>
                                      </p:to>
                                    </p:set>
                                    <p:anim calcmode="lin" valueType="num">
                                      <p:cBhvr>
                                        <p:cTn id="35" dur="1000" fill="hold"/>
                                        <p:tgtEl>
                                          <p:spTgt spid="19464"/>
                                        </p:tgtEl>
                                        <p:attrNameLst>
                                          <p:attrName>ppt_w</p:attrName>
                                        </p:attrNameLst>
                                      </p:cBhvr>
                                      <p:tavLst>
                                        <p:tav tm="0">
                                          <p:val>
                                            <p:fltVal val="0"/>
                                          </p:val>
                                        </p:tav>
                                        <p:tav tm="100000">
                                          <p:val>
                                            <p:strVal val="#ppt_w"/>
                                          </p:val>
                                        </p:tav>
                                      </p:tavLst>
                                    </p:anim>
                                    <p:anim calcmode="lin" valueType="num">
                                      <p:cBhvr>
                                        <p:cTn id="36" dur="1000" fill="hold"/>
                                        <p:tgtEl>
                                          <p:spTgt spid="19464"/>
                                        </p:tgtEl>
                                        <p:attrNameLst>
                                          <p:attrName>ppt_h</p:attrName>
                                        </p:attrNameLst>
                                      </p:cBhvr>
                                      <p:tavLst>
                                        <p:tav tm="0">
                                          <p:val>
                                            <p:fltVal val="0"/>
                                          </p:val>
                                        </p:tav>
                                        <p:tav tm="100000">
                                          <p:val>
                                            <p:strVal val="#ppt_h"/>
                                          </p:val>
                                        </p:tav>
                                      </p:tavLst>
                                    </p:anim>
                                    <p:anim calcmode="lin" valueType="num">
                                      <p:cBhvr>
                                        <p:cTn id="37" dur="1000" fill="hold"/>
                                        <p:tgtEl>
                                          <p:spTgt spid="19464"/>
                                        </p:tgtEl>
                                        <p:attrNameLst>
                                          <p:attrName>style.rotation</p:attrName>
                                        </p:attrNameLst>
                                      </p:cBhvr>
                                      <p:tavLst>
                                        <p:tav tm="0">
                                          <p:val>
                                            <p:fltVal val="90"/>
                                          </p:val>
                                        </p:tav>
                                        <p:tav tm="100000">
                                          <p:val>
                                            <p:fltVal val="0"/>
                                          </p:val>
                                        </p:tav>
                                      </p:tavLst>
                                    </p:anim>
                                    <p:animEffect transition="in" filter="fade">
                                      <p:cBhvr>
                                        <p:cTn id="38" dur="1000"/>
                                        <p:tgtEl>
                                          <p:spTgt spid="19464"/>
                                        </p:tgtEl>
                                      </p:cBhvr>
                                    </p:animEffect>
                                  </p:childTnLst>
                                </p:cTn>
                              </p:par>
                              <p:par>
                                <p:cTn id="39" presetID="31" presetClass="entr" presetSubtype="0" fill="hold" nodeType="withEffect">
                                  <p:stCondLst>
                                    <p:cond delay="0"/>
                                  </p:stCondLst>
                                  <p:childTnLst>
                                    <p:set>
                                      <p:cBhvr>
                                        <p:cTn id="40" dur="1" fill="hold">
                                          <p:stCondLst>
                                            <p:cond delay="0"/>
                                          </p:stCondLst>
                                        </p:cTn>
                                        <p:tgtEl>
                                          <p:spTgt spid="19458"/>
                                        </p:tgtEl>
                                        <p:attrNameLst>
                                          <p:attrName>style.visibility</p:attrName>
                                        </p:attrNameLst>
                                      </p:cBhvr>
                                      <p:to>
                                        <p:strVal val="visible"/>
                                      </p:to>
                                    </p:set>
                                    <p:anim calcmode="lin" valueType="num">
                                      <p:cBhvr>
                                        <p:cTn id="41" dur="1000" fill="hold"/>
                                        <p:tgtEl>
                                          <p:spTgt spid="19458"/>
                                        </p:tgtEl>
                                        <p:attrNameLst>
                                          <p:attrName>ppt_w</p:attrName>
                                        </p:attrNameLst>
                                      </p:cBhvr>
                                      <p:tavLst>
                                        <p:tav tm="0">
                                          <p:val>
                                            <p:fltVal val="0"/>
                                          </p:val>
                                        </p:tav>
                                        <p:tav tm="100000">
                                          <p:val>
                                            <p:strVal val="#ppt_w"/>
                                          </p:val>
                                        </p:tav>
                                      </p:tavLst>
                                    </p:anim>
                                    <p:anim calcmode="lin" valueType="num">
                                      <p:cBhvr>
                                        <p:cTn id="42" dur="1000" fill="hold"/>
                                        <p:tgtEl>
                                          <p:spTgt spid="19458"/>
                                        </p:tgtEl>
                                        <p:attrNameLst>
                                          <p:attrName>ppt_h</p:attrName>
                                        </p:attrNameLst>
                                      </p:cBhvr>
                                      <p:tavLst>
                                        <p:tav tm="0">
                                          <p:val>
                                            <p:fltVal val="0"/>
                                          </p:val>
                                        </p:tav>
                                        <p:tav tm="100000">
                                          <p:val>
                                            <p:strVal val="#ppt_h"/>
                                          </p:val>
                                        </p:tav>
                                      </p:tavLst>
                                    </p:anim>
                                    <p:anim calcmode="lin" valueType="num">
                                      <p:cBhvr>
                                        <p:cTn id="43" dur="1000" fill="hold"/>
                                        <p:tgtEl>
                                          <p:spTgt spid="19458"/>
                                        </p:tgtEl>
                                        <p:attrNameLst>
                                          <p:attrName>style.rotation</p:attrName>
                                        </p:attrNameLst>
                                      </p:cBhvr>
                                      <p:tavLst>
                                        <p:tav tm="0">
                                          <p:val>
                                            <p:fltVal val="90"/>
                                          </p:val>
                                        </p:tav>
                                        <p:tav tm="100000">
                                          <p:val>
                                            <p:fltVal val="0"/>
                                          </p:val>
                                        </p:tav>
                                      </p:tavLst>
                                    </p:anim>
                                    <p:animEffect transition="in" filter="fade">
                                      <p:cBhvr>
                                        <p:cTn id="44" dur="10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250825" y="0"/>
            <a:ext cx="8642350" cy="1484313"/>
          </a:xfrm>
          <a:solidFill>
            <a:schemeClr val="hlink"/>
          </a:solidFill>
          <a:ln w="57150" cap="flat" algn="ctr">
            <a:solidFill>
              <a:srgbClr val="3366FF"/>
            </a:solidFill>
          </a:ln>
        </p:spPr>
        <p:txBody>
          <a:bodyPr/>
          <a:lstStyle/>
          <a:p>
            <a:pPr>
              <a:defRPr/>
            </a:pPr>
            <a:r>
              <a:rPr lang="es-ES_tradnl" sz="4000" b="1" i="1">
                <a:solidFill>
                  <a:schemeClr val="accent2">
                    <a:lumMod val="50000"/>
                  </a:schemeClr>
                </a:solidFill>
                <a:effectLst>
                  <a:outerShdw blurRad="38100" dist="38100" dir="2700000" algn="tl">
                    <a:srgbClr val="000000"/>
                  </a:outerShdw>
                </a:effectLst>
                <a:latin typeface="Arial" charset="0"/>
              </a:rPr>
              <a:t>Telefonía IP</a:t>
            </a:r>
            <a:br>
              <a:rPr lang="es-ES_tradnl" sz="4000" b="1" i="1">
                <a:solidFill>
                  <a:schemeClr val="accent2">
                    <a:lumMod val="50000"/>
                  </a:schemeClr>
                </a:solidFill>
                <a:effectLst>
                  <a:outerShdw blurRad="38100" dist="38100" dir="2700000" algn="tl">
                    <a:srgbClr val="000000"/>
                  </a:outerShdw>
                </a:effectLst>
                <a:latin typeface="Arial" charset="0"/>
              </a:rPr>
            </a:br>
            <a:r>
              <a:rPr lang="es-MX" sz="4000" b="1" i="1">
                <a:solidFill>
                  <a:schemeClr val="accent2">
                    <a:lumMod val="50000"/>
                  </a:schemeClr>
                </a:solidFill>
                <a:effectLst>
                  <a:outerShdw blurRad="38100" dist="38100" dir="2700000" algn="tl">
                    <a:srgbClr val="000000"/>
                  </a:outerShdw>
                </a:effectLst>
                <a:latin typeface="Arial" charset="0"/>
              </a:rPr>
              <a:t>Infraestructura y equipamientos </a:t>
            </a:r>
            <a:endParaRPr lang="es-ES" sz="4000" b="1" i="1">
              <a:solidFill>
                <a:schemeClr val="accent2">
                  <a:lumMod val="50000"/>
                </a:schemeClr>
              </a:solidFill>
              <a:effectLst>
                <a:outerShdw blurRad="38100" dist="38100" dir="2700000" algn="tl">
                  <a:srgbClr val="000000"/>
                </a:outerShdw>
              </a:effectLst>
              <a:latin typeface="Arial" charset="0"/>
            </a:endParaRPr>
          </a:p>
        </p:txBody>
      </p:sp>
      <p:sp>
        <p:nvSpPr>
          <p:cNvPr id="685059" name="Rectangle 3"/>
          <p:cNvSpPr>
            <a:spLocks noGrp="1" noChangeArrowheads="1"/>
          </p:cNvSpPr>
          <p:nvPr>
            <p:ph type="body" idx="1"/>
          </p:nvPr>
        </p:nvSpPr>
        <p:spPr>
          <a:xfrm>
            <a:off x="179388" y="1700213"/>
            <a:ext cx="8964612" cy="47847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Endpoints (UAC).</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Teléfono IP</a:t>
            </a:r>
          </a:p>
          <a:p>
            <a:pPr marL="457200" lvl="1" indent="0">
              <a:spcBef>
                <a:spcPct val="0"/>
              </a:spcBef>
              <a:buFontTx/>
              <a:buChar char="•"/>
            </a:pP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Unidades de audioconferencia múltiple. (MCU </a:t>
            </a:r>
            <a:r>
              <a:rPr lang="en-U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Voz</a:t>
            </a: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Softphones</a:t>
            </a:r>
          </a:p>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Conversores Analógicos Digitales.</a:t>
            </a:r>
          </a:p>
          <a:p>
            <a:pPr marL="0" indent="0">
              <a:spcBef>
                <a:spcPct val="0"/>
              </a:spcBef>
            </a:pP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para PC.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Switch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PoE</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Gatekeeper.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Pasarelas</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RTC / IP).</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Servicios de Directorio.</a:t>
            </a:r>
            <a:endPar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grpSp>
        <p:nvGrpSpPr>
          <p:cNvPr id="2" name="1 Grupo"/>
          <p:cNvGrpSpPr/>
          <p:nvPr/>
        </p:nvGrpSpPr>
        <p:grpSpPr>
          <a:xfrm>
            <a:off x="3779838" y="3213100"/>
            <a:ext cx="5364162" cy="2232025"/>
            <a:chOff x="3779838" y="3213100"/>
            <a:chExt cx="5364162" cy="2232025"/>
          </a:xfrm>
        </p:grpSpPr>
        <p:pic>
          <p:nvPicPr>
            <p:cNvPr id="20486" name="Picture 6"/>
            <p:cNvPicPr>
              <a:picLocks noChangeAspect="1" noChangeArrowheads="1"/>
            </p:cNvPicPr>
            <p:nvPr/>
          </p:nvPicPr>
          <p:blipFill>
            <a:blip r:embed="rId2" cstate="print"/>
            <a:srcRect/>
            <a:stretch>
              <a:fillRect/>
            </a:stretch>
          </p:blipFill>
          <p:spPr bwMode="auto">
            <a:xfrm>
              <a:off x="3779838" y="3933825"/>
              <a:ext cx="5364162" cy="1511300"/>
            </a:xfrm>
            <a:prstGeom prst="rect">
              <a:avLst/>
            </a:prstGeom>
            <a:solidFill>
              <a:srgbClr val="DDDDDD"/>
            </a:solidFill>
            <a:ln w="57150" cmpd="thickThin" algn="ctr">
              <a:solidFill>
                <a:schemeClr val="accent6">
                  <a:lumMod val="60000"/>
                  <a:lumOff val="40000"/>
                </a:schemeClr>
              </a:solidFill>
              <a:miter lim="800000"/>
              <a:headEnd/>
              <a:tailEnd/>
            </a:ln>
            <a:effectLst/>
          </p:spPr>
        </p:pic>
        <p:sp>
          <p:nvSpPr>
            <p:cNvPr id="20487" name="AutoShape 7"/>
            <p:cNvSpPr>
              <a:spLocks noChangeArrowheads="1"/>
            </p:cNvSpPr>
            <p:nvPr/>
          </p:nvSpPr>
          <p:spPr bwMode="auto">
            <a:xfrm>
              <a:off x="6011863" y="3213100"/>
              <a:ext cx="2160587" cy="576263"/>
            </a:xfrm>
            <a:prstGeom prst="curvedDownArrow">
              <a:avLst>
                <a:gd name="adj1" fmla="val 105883"/>
                <a:gd name="adj2" fmla="val 149972"/>
                <a:gd name="adj3" fmla="val 33333"/>
              </a:avLst>
            </a:prstGeom>
            <a:solidFill>
              <a:schemeClr val="accent2"/>
            </a:solidFill>
            <a:ln w="12700">
              <a:solidFill>
                <a:schemeClr val="accent6">
                  <a:lumMod val="60000"/>
                  <a:lumOff val="40000"/>
                </a:schemeClr>
              </a:solidFill>
              <a:miter lim="800000"/>
              <a:headEnd/>
              <a:tailEnd/>
            </a:ln>
            <a:effectLst/>
          </p:spPr>
          <p:txBody>
            <a:bodyPr wrap="none" anchor="ct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animEffect transition="in" filter="fade">
                                      <p:cBhvr>
                                        <p:cTn id="7" dur="500"/>
                                        <p:tgtEl>
                                          <p:spTgt spid="6850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85059">
                                            <p:bg/>
                                          </p:spTgt>
                                        </p:tgtEl>
                                        <p:attrNameLst>
                                          <p:attrName>style.visibility</p:attrName>
                                        </p:attrNameLst>
                                      </p:cBhvr>
                                      <p:to>
                                        <p:strVal val="visible"/>
                                      </p:to>
                                    </p:set>
                                    <p:animEffect transition="in" filter="fade">
                                      <p:cBhvr>
                                        <p:cTn id="12" dur="1000"/>
                                        <p:tgtEl>
                                          <p:spTgt spid="685059">
                                            <p:bg/>
                                          </p:spTgt>
                                        </p:tgtEl>
                                      </p:cBhvr>
                                    </p:animEffect>
                                    <p:anim calcmode="lin" valueType="num">
                                      <p:cBhvr>
                                        <p:cTn id="13" dur="1000" fill="hold"/>
                                        <p:tgtEl>
                                          <p:spTgt spid="685059">
                                            <p:bg/>
                                          </p:spTgt>
                                        </p:tgtEl>
                                        <p:attrNameLst>
                                          <p:attrName>ppt_x</p:attrName>
                                        </p:attrNameLst>
                                      </p:cBhvr>
                                      <p:tavLst>
                                        <p:tav tm="0">
                                          <p:val>
                                            <p:strVal val="#ppt_x"/>
                                          </p:val>
                                        </p:tav>
                                        <p:tav tm="100000">
                                          <p:val>
                                            <p:strVal val="#ppt_x"/>
                                          </p:val>
                                        </p:tav>
                                      </p:tavLst>
                                    </p:anim>
                                    <p:anim calcmode="lin" valueType="num">
                                      <p:cBhvr>
                                        <p:cTn id="14" dur="1000" fill="hold"/>
                                        <p:tgtEl>
                                          <p:spTgt spid="685059">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5059">
                                            <p:txEl>
                                              <p:pRg st="0" end="0"/>
                                            </p:txEl>
                                          </p:spTgt>
                                        </p:tgtEl>
                                        <p:attrNameLst>
                                          <p:attrName>style.visibility</p:attrName>
                                        </p:attrNameLst>
                                      </p:cBhvr>
                                      <p:to>
                                        <p:strVal val="visible"/>
                                      </p:to>
                                    </p:set>
                                    <p:animEffect transition="in" filter="fade">
                                      <p:cBhvr>
                                        <p:cTn id="19" dur="1000"/>
                                        <p:tgtEl>
                                          <p:spTgt spid="685059">
                                            <p:txEl>
                                              <p:pRg st="0" end="0"/>
                                            </p:txEl>
                                          </p:spTgt>
                                        </p:tgtEl>
                                      </p:cBhvr>
                                    </p:animEffect>
                                    <p:anim calcmode="lin" valueType="num">
                                      <p:cBhvr>
                                        <p:cTn id="20" dur="1000" fill="hold"/>
                                        <p:tgtEl>
                                          <p:spTgt spid="68505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85059">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85059">
                                            <p:txEl>
                                              <p:pRg st="1" end="1"/>
                                            </p:txEl>
                                          </p:spTgt>
                                        </p:tgtEl>
                                        <p:attrNameLst>
                                          <p:attrName>style.visibility</p:attrName>
                                        </p:attrNameLst>
                                      </p:cBhvr>
                                      <p:to>
                                        <p:strVal val="visible"/>
                                      </p:to>
                                    </p:set>
                                    <p:animEffect transition="in" filter="fade">
                                      <p:cBhvr>
                                        <p:cTn id="24" dur="1000"/>
                                        <p:tgtEl>
                                          <p:spTgt spid="685059">
                                            <p:txEl>
                                              <p:pRg st="1" end="1"/>
                                            </p:txEl>
                                          </p:spTgt>
                                        </p:tgtEl>
                                      </p:cBhvr>
                                    </p:animEffect>
                                    <p:anim calcmode="lin" valueType="num">
                                      <p:cBhvr>
                                        <p:cTn id="25" dur="1000" fill="hold"/>
                                        <p:tgtEl>
                                          <p:spTgt spid="68505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85059">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85059">
                                            <p:txEl>
                                              <p:pRg st="2" end="2"/>
                                            </p:txEl>
                                          </p:spTgt>
                                        </p:tgtEl>
                                        <p:attrNameLst>
                                          <p:attrName>style.visibility</p:attrName>
                                        </p:attrNameLst>
                                      </p:cBhvr>
                                      <p:to>
                                        <p:strVal val="visible"/>
                                      </p:to>
                                    </p:set>
                                    <p:animEffect transition="in" filter="fade">
                                      <p:cBhvr>
                                        <p:cTn id="29" dur="1000"/>
                                        <p:tgtEl>
                                          <p:spTgt spid="685059">
                                            <p:txEl>
                                              <p:pRg st="2" end="2"/>
                                            </p:txEl>
                                          </p:spTgt>
                                        </p:tgtEl>
                                      </p:cBhvr>
                                    </p:animEffect>
                                    <p:anim calcmode="lin" valueType="num">
                                      <p:cBhvr>
                                        <p:cTn id="30" dur="1000" fill="hold"/>
                                        <p:tgtEl>
                                          <p:spTgt spid="685059">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685059">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5059">
                                            <p:txEl>
                                              <p:pRg st="3" end="3"/>
                                            </p:txEl>
                                          </p:spTgt>
                                        </p:tgtEl>
                                        <p:attrNameLst>
                                          <p:attrName>style.visibility</p:attrName>
                                        </p:attrNameLst>
                                      </p:cBhvr>
                                      <p:to>
                                        <p:strVal val="visible"/>
                                      </p:to>
                                    </p:set>
                                    <p:animEffect transition="in" filter="fade">
                                      <p:cBhvr>
                                        <p:cTn id="34" dur="1000"/>
                                        <p:tgtEl>
                                          <p:spTgt spid="685059">
                                            <p:txEl>
                                              <p:pRg st="3" end="3"/>
                                            </p:txEl>
                                          </p:spTgt>
                                        </p:tgtEl>
                                      </p:cBhvr>
                                    </p:animEffect>
                                    <p:anim calcmode="lin" valueType="num">
                                      <p:cBhvr>
                                        <p:cTn id="35" dur="1000" fill="hold"/>
                                        <p:tgtEl>
                                          <p:spTgt spid="685059">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850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85059">
                                            <p:txEl>
                                              <p:pRg st="4" end="4"/>
                                            </p:txEl>
                                          </p:spTgt>
                                        </p:tgtEl>
                                        <p:attrNameLst>
                                          <p:attrName>style.visibility</p:attrName>
                                        </p:attrNameLst>
                                      </p:cBhvr>
                                      <p:to>
                                        <p:strVal val="visible"/>
                                      </p:to>
                                    </p:set>
                                    <p:animEffect transition="in" filter="fade">
                                      <p:cBhvr>
                                        <p:cTn id="41" dur="1000"/>
                                        <p:tgtEl>
                                          <p:spTgt spid="685059">
                                            <p:txEl>
                                              <p:pRg st="4" end="4"/>
                                            </p:txEl>
                                          </p:spTgt>
                                        </p:tgtEl>
                                      </p:cBhvr>
                                    </p:animEffect>
                                    <p:anim calcmode="lin" valueType="num">
                                      <p:cBhvr>
                                        <p:cTn id="42" dur="1000" fill="hold"/>
                                        <p:tgtEl>
                                          <p:spTgt spid="685059">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6850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85059">
                                            <p:txEl>
                                              <p:pRg st="6" end="6"/>
                                            </p:txEl>
                                          </p:spTgt>
                                        </p:tgtEl>
                                        <p:attrNameLst>
                                          <p:attrName>style.visibility</p:attrName>
                                        </p:attrNameLst>
                                      </p:cBhvr>
                                      <p:to>
                                        <p:strVal val="visible"/>
                                      </p:to>
                                    </p:set>
                                    <p:animEffect transition="in" filter="fade">
                                      <p:cBhvr>
                                        <p:cTn id="48" dur="1000"/>
                                        <p:tgtEl>
                                          <p:spTgt spid="685059">
                                            <p:txEl>
                                              <p:pRg st="6" end="6"/>
                                            </p:txEl>
                                          </p:spTgt>
                                        </p:tgtEl>
                                      </p:cBhvr>
                                    </p:animEffect>
                                    <p:anim calcmode="lin" valueType="num">
                                      <p:cBhvr>
                                        <p:cTn id="49" dur="1000" fill="hold"/>
                                        <p:tgtEl>
                                          <p:spTgt spid="685059">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68505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85059">
                                            <p:txEl>
                                              <p:pRg st="7" end="7"/>
                                            </p:txEl>
                                          </p:spTgt>
                                        </p:tgtEl>
                                        <p:attrNameLst>
                                          <p:attrName>style.visibility</p:attrName>
                                        </p:attrNameLst>
                                      </p:cBhvr>
                                      <p:to>
                                        <p:strVal val="visible"/>
                                      </p:to>
                                    </p:set>
                                    <p:animEffect transition="in" filter="fade">
                                      <p:cBhvr>
                                        <p:cTn id="55" dur="1000"/>
                                        <p:tgtEl>
                                          <p:spTgt spid="685059">
                                            <p:txEl>
                                              <p:pRg st="7" end="7"/>
                                            </p:txEl>
                                          </p:spTgt>
                                        </p:tgtEl>
                                      </p:cBhvr>
                                    </p:animEffect>
                                    <p:anim calcmode="lin" valueType="num">
                                      <p:cBhvr>
                                        <p:cTn id="56" dur="1000" fill="hold"/>
                                        <p:tgtEl>
                                          <p:spTgt spid="685059">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68505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85059">
                                            <p:txEl>
                                              <p:pRg st="8" end="8"/>
                                            </p:txEl>
                                          </p:spTgt>
                                        </p:tgtEl>
                                        <p:attrNameLst>
                                          <p:attrName>style.visibility</p:attrName>
                                        </p:attrNameLst>
                                      </p:cBhvr>
                                      <p:to>
                                        <p:strVal val="visible"/>
                                      </p:to>
                                    </p:set>
                                    <p:animEffect transition="in" filter="fade">
                                      <p:cBhvr>
                                        <p:cTn id="62" dur="1000"/>
                                        <p:tgtEl>
                                          <p:spTgt spid="685059">
                                            <p:txEl>
                                              <p:pRg st="8" end="8"/>
                                            </p:txEl>
                                          </p:spTgt>
                                        </p:tgtEl>
                                      </p:cBhvr>
                                    </p:animEffect>
                                    <p:anim calcmode="lin" valueType="num">
                                      <p:cBhvr>
                                        <p:cTn id="63" dur="1000" fill="hold"/>
                                        <p:tgtEl>
                                          <p:spTgt spid="685059">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68505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85059">
                                            <p:txEl>
                                              <p:pRg st="9" end="9"/>
                                            </p:txEl>
                                          </p:spTgt>
                                        </p:tgtEl>
                                        <p:attrNameLst>
                                          <p:attrName>style.visibility</p:attrName>
                                        </p:attrNameLst>
                                      </p:cBhvr>
                                      <p:to>
                                        <p:strVal val="visible"/>
                                      </p:to>
                                    </p:set>
                                    <p:animEffect transition="in" filter="fade">
                                      <p:cBhvr>
                                        <p:cTn id="69" dur="1000"/>
                                        <p:tgtEl>
                                          <p:spTgt spid="685059">
                                            <p:txEl>
                                              <p:pRg st="9" end="9"/>
                                            </p:txEl>
                                          </p:spTgt>
                                        </p:tgtEl>
                                      </p:cBhvr>
                                    </p:animEffect>
                                    <p:anim calcmode="lin" valueType="num">
                                      <p:cBhvr>
                                        <p:cTn id="70" dur="1000" fill="hold"/>
                                        <p:tgtEl>
                                          <p:spTgt spid="685059">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68505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85059">
                                            <p:txEl>
                                              <p:pRg st="10" end="10"/>
                                            </p:txEl>
                                          </p:spTgt>
                                        </p:tgtEl>
                                        <p:attrNameLst>
                                          <p:attrName>style.visibility</p:attrName>
                                        </p:attrNameLst>
                                      </p:cBhvr>
                                      <p:to>
                                        <p:strVal val="visible"/>
                                      </p:to>
                                    </p:set>
                                    <p:animEffect transition="in" filter="fade">
                                      <p:cBhvr>
                                        <p:cTn id="76" dur="1000"/>
                                        <p:tgtEl>
                                          <p:spTgt spid="685059">
                                            <p:txEl>
                                              <p:pRg st="10" end="10"/>
                                            </p:txEl>
                                          </p:spTgt>
                                        </p:tgtEl>
                                      </p:cBhvr>
                                    </p:animEffect>
                                    <p:anim calcmode="lin" valueType="num">
                                      <p:cBhvr>
                                        <p:cTn id="77" dur="1000" fill="hold"/>
                                        <p:tgtEl>
                                          <p:spTgt spid="685059">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68505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randombar(horizontal)">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nimBg="1"/>
      <p:bldP spid="68505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43694" y="3429000"/>
            <a:ext cx="9144000" cy="3284509"/>
          </a:xfrm>
          <a:solidFill>
            <a:schemeClr val="accent2">
              <a:lumMod val="20000"/>
              <a:lumOff val="80000"/>
            </a:schemeClr>
          </a:solidFill>
          <a:ln w="76200">
            <a:solidFill>
              <a:schemeClr val="accent2"/>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r>
              <a:rPr lang="es-AR" sz="3600" b="1" i="1" u="sng" dirty="0">
                <a:solidFill>
                  <a:srgbClr val="333399"/>
                </a:solidFill>
                <a:latin typeface="Arial" charset="0"/>
              </a:rPr>
              <a:t>2023</a:t>
            </a:r>
          </a:p>
          <a:p>
            <a:pPr marL="0" indent="0" algn="ctr">
              <a:lnSpc>
                <a:spcPct val="90000"/>
              </a:lnSpc>
              <a:buFontTx/>
              <a:buNone/>
            </a:pPr>
            <a:r>
              <a:rPr lang="es-AR" sz="3600" b="1" i="1" u="sng" dirty="0">
                <a:solidFill>
                  <a:srgbClr val="333399"/>
                </a:solidFill>
                <a:latin typeface="Arial" charset="0"/>
              </a:rPr>
              <a:t>Componentes para </a:t>
            </a:r>
            <a:r>
              <a:rPr lang="es-AR" sz="3600" b="1" i="1" u="sng" dirty="0" err="1">
                <a:solidFill>
                  <a:srgbClr val="333399"/>
                </a:solidFill>
                <a:latin typeface="Arial" charset="0"/>
              </a:rPr>
              <a:t>VoIP</a:t>
            </a:r>
            <a:endParaRPr lang="es-AR" sz="3600" b="1" i="1" u="sng" dirty="0">
              <a:solidFill>
                <a:srgbClr val="333399"/>
              </a:solidFill>
              <a:latin typeface="Arial" charset="0"/>
            </a:endParaRPr>
          </a:p>
        </p:txBody>
      </p:sp>
      <p:sp>
        <p:nvSpPr>
          <p:cNvPr id="5123" name="Rectangle 3"/>
          <p:cNvSpPr>
            <a:spLocks noGrp="1" noChangeArrowheads="1"/>
          </p:cNvSpPr>
          <p:nvPr>
            <p:ph type="ctrTitle" idx="4294967295"/>
          </p:nvPr>
        </p:nvSpPr>
        <p:spPr>
          <a:xfrm>
            <a:off x="467544" y="188640"/>
            <a:ext cx="8496300" cy="3096344"/>
          </a:xfrm>
          <a:solidFill>
            <a:schemeClr val="accent2">
              <a:lumMod val="20000"/>
              <a:lumOff val="80000"/>
            </a:schemeClr>
          </a:solidFill>
          <a:ln w="76200" cap="flat" algn="ctr">
            <a:solidFill>
              <a:schemeClr val="accent2"/>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1619250" y="0"/>
            <a:ext cx="6008688" cy="1125538"/>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24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2400" b="1" i="1" dirty="0">
              <a:solidFill>
                <a:schemeClr val="accent2">
                  <a:lumMod val="50000"/>
                </a:schemeClr>
              </a:solidFill>
              <a:effectLst>
                <a:outerShdw blurRad="38100" dist="38100" dir="2700000" algn="tl">
                  <a:srgbClr val="000000"/>
                </a:outerShdw>
              </a:effectLst>
              <a:latin typeface="Arial" charset="0"/>
            </a:endParaRPr>
          </a:p>
        </p:txBody>
      </p:sp>
      <p:sp>
        <p:nvSpPr>
          <p:cNvPr id="591875" name="Text Box 3"/>
          <p:cNvSpPr txBox="1">
            <a:spLocks noChangeArrowheads="1"/>
          </p:cNvSpPr>
          <p:nvPr/>
        </p:nvSpPr>
        <p:spPr bwMode="auto">
          <a:xfrm>
            <a:off x="0" y="1273175"/>
            <a:ext cx="8999538" cy="5092700"/>
          </a:xfrm>
          <a:prstGeom prst="rect">
            <a:avLst/>
          </a:prstGeom>
          <a:solidFill>
            <a:schemeClr val="accent6">
              <a:lumMod val="20000"/>
              <a:lumOff val="80000"/>
            </a:schemeClr>
          </a:solidFill>
          <a:ln w="57150" cmpd="thickThin" algn="ctr">
            <a:solidFill>
              <a:schemeClr val="tx1"/>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TE IP :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Terminal IP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o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Sus interfaz alimentada (datos y alimentación de línea) conectada a la Red de Cableado y a la Computadora.</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Adopta Parámetros de Configuración IP.</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Dirección IP y Mascara</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 Predeterminado</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Nombre de Server de Dominio</a:t>
            </a: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1508" name="Picture 5" descr="3Com® 3102 Business Phone "/>
          <p:cNvPicPr>
            <a:picLocks noChangeAspect="1" noChangeArrowheads="1"/>
          </p:cNvPicPr>
          <p:nvPr/>
        </p:nvPicPr>
        <p:blipFill>
          <a:blip r:embed="rId3" r:link="rId4" cstate="print"/>
          <a:srcRect/>
          <a:stretch>
            <a:fillRect/>
          </a:stretch>
        </p:blipFill>
        <p:spPr bwMode="auto">
          <a:xfrm>
            <a:off x="7812088" y="0"/>
            <a:ext cx="1187450" cy="1095375"/>
          </a:xfrm>
          <a:prstGeom prst="rect">
            <a:avLst/>
          </a:prstGeom>
          <a:noFill/>
          <a:ln w="76200">
            <a:solidFill>
              <a:schemeClr val="accent6">
                <a:lumMod val="60000"/>
                <a:lumOff val="40000"/>
              </a:schemeClr>
            </a:solidFill>
            <a:miter lim="800000"/>
            <a:headEnd/>
            <a:tailEnd/>
          </a:ln>
        </p:spPr>
      </p:pic>
      <p:pic>
        <p:nvPicPr>
          <p:cNvPr id="21509" name="Picture 6"/>
          <p:cNvPicPr>
            <a:picLocks noChangeAspect="1" noChangeArrowheads="1"/>
          </p:cNvPicPr>
          <p:nvPr/>
        </p:nvPicPr>
        <p:blipFill>
          <a:blip r:embed="rId5" cstate="print"/>
          <a:srcRect/>
          <a:stretch>
            <a:fillRect/>
          </a:stretch>
        </p:blipFill>
        <p:spPr bwMode="auto">
          <a:xfrm>
            <a:off x="0" y="0"/>
            <a:ext cx="1476375" cy="1146175"/>
          </a:xfrm>
          <a:prstGeom prst="rect">
            <a:avLst/>
          </a:prstGeom>
          <a:noFill/>
          <a:ln w="76200">
            <a:solidFill>
              <a:schemeClr val="accent6">
                <a:lumMod val="60000"/>
                <a:lumOff val="40000"/>
              </a:schemeClr>
            </a:solidFill>
            <a:miter lim="800000"/>
            <a:headEnd/>
            <a:tailEnd/>
          </a:ln>
        </p:spPr>
      </p:pic>
      <p:pic>
        <p:nvPicPr>
          <p:cNvPr id="21510" name="Picture 7"/>
          <p:cNvPicPr>
            <a:picLocks noChangeAspect="1" noChangeArrowheads="1"/>
          </p:cNvPicPr>
          <p:nvPr/>
        </p:nvPicPr>
        <p:blipFill>
          <a:blip r:embed="rId6" cstate="print"/>
          <a:srcRect/>
          <a:stretch>
            <a:fillRect/>
          </a:stretch>
        </p:blipFill>
        <p:spPr bwMode="auto">
          <a:xfrm>
            <a:off x="7164288" y="4149080"/>
            <a:ext cx="1643062" cy="159861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1874"/>
                                        </p:tgtEl>
                                        <p:attrNameLst>
                                          <p:attrName>style.visibility</p:attrName>
                                        </p:attrNameLst>
                                      </p:cBhvr>
                                      <p:to>
                                        <p:strVal val="visible"/>
                                      </p:to>
                                    </p:set>
                                    <p:animEffect transition="in" filter="wheel(1)">
                                      <p:cBhvr>
                                        <p:cTn id="7" dur="2000"/>
                                        <p:tgtEl>
                                          <p:spTgt spid="591874"/>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591875"/>
                                        </p:tgtEl>
                                        <p:attrNameLst>
                                          <p:attrName>style.visibility</p:attrName>
                                        </p:attrNameLst>
                                      </p:cBhvr>
                                      <p:to>
                                        <p:strVal val="visible"/>
                                      </p:to>
                                    </p:set>
                                    <p:animEffect transition="in" filter="fade">
                                      <p:cBhvr>
                                        <p:cTn id="10" dur="2000"/>
                                        <p:tgtEl>
                                          <p:spTgt spid="591875"/>
                                        </p:tgtEl>
                                      </p:cBhvr>
                                    </p:animEffect>
                                    <p:anim calcmode="lin" valueType="num">
                                      <p:cBhvr>
                                        <p:cTn id="11" dur="2000" fill="hold"/>
                                        <p:tgtEl>
                                          <p:spTgt spid="591875"/>
                                        </p:tgtEl>
                                        <p:attrNameLst>
                                          <p:attrName>ppt_w</p:attrName>
                                        </p:attrNameLst>
                                      </p:cBhvr>
                                      <p:tavLst>
                                        <p:tav tm="0" fmla="#ppt_w*sin(2.5*pi*$)">
                                          <p:val>
                                            <p:fltVal val="0"/>
                                          </p:val>
                                        </p:tav>
                                        <p:tav tm="100000">
                                          <p:val>
                                            <p:fltVal val="1"/>
                                          </p:val>
                                        </p:tav>
                                      </p:tavLst>
                                    </p:anim>
                                    <p:anim calcmode="lin" valueType="num">
                                      <p:cBhvr>
                                        <p:cTn id="12" dur="2000" fill="hold"/>
                                        <p:tgtEl>
                                          <p:spTgt spid="591875"/>
                                        </p:tgtEl>
                                        <p:attrNameLst>
                                          <p:attrName>ppt_h</p:attrName>
                                        </p:attrNameLst>
                                      </p:cBhvr>
                                      <p:tavLst>
                                        <p:tav tm="0">
                                          <p:val>
                                            <p:strVal val="#ppt_h"/>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1510"/>
                                        </p:tgtEl>
                                        <p:attrNameLst>
                                          <p:attrName>style.visibility</p:attrName>
                                        </p:attrNameLst>
                                      </p:cBhvr>
                                      <p:to>
                                        <p:strVal val="visible"/>
                                      </p:to>
                                    </p:set>
                                    <p:animEffect transition="in" filter="fade">
                                      <p:cBhvr>
                                        <p:cTn id="15" dur="500"/>
                                        <p:tgtEl>
                                          <p:spTgt spid="215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508"/>
                                        </p:tgtEl>
                                        <p:attrNameLst>
                                          <p:attrName>style.visibility</p:attrName>
                                        </p:attrNameLst>
                                      </p:cBhvr>
                                      <p:to>
                                        <p:strVal val="visible"/>
                                      </p:to>
                                    </p:set>
                                    <p:animEffect transition="in" filter="fade">
                                      <p:cBhvr>
                                        <p:cTn id="20" dur="500"/>
                                        <p:tgtEl>
                                          <p:spTgt spid="21508"/>
                                        </p:tgtEl>
                                      </p:cBhvr>
                                    </p:animEffect>
                                  </p:childTnLst>
                                </p:cTn>
                              </p:par>
                              <p:par>
                                <p:cTn id="21" presetID="10" presetClass="entr" presetSubtype="0" fill="hold" nodeType="withEffect">
                                  <p:stCondLst>
                                    <p:cond delay="0"/>
                                  </p:stCondLst>
                                  <p:childTnLst>
                                    <p:set>
                                      <p:cBhvr>
                                        <p:cTn id="22" dur="1" fill="hold">
                                          <p:stCondLst>
                                            <p:cond delay="0"/>
                                          </p:stCondLst>
                                        </p:cTn>
                                        <p:tgtEl>
                                          <p:spTgt spid="21509"/>
                                        </p:tgtEl>
                                        <p:attrNameLst>
                                          <p:attrName>style.visibility</p:attrName>
                                        </p:attrNameLst>
                                      </p:cBhvr>
                                      <p:to>
                                        <p:strVal val="visible"/>
                                      </p:to>
                                    </p:set>
                                    <p:animEffect transition="in" filter="fade">
                                      <p:cBhvr>
                                        <p:cTn id="2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animBg="1"/>
      <p:bldP spid="5918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50825" y="260350"/>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sp>
        <p:nvSpPr>
          <p:cNvPr id="603139" name="Rectangle 1027"/>
          <p:cNvSpPr>
            <a:spLocks noGrp="1" noChangeArrowheads="1"/>
          </p:cNvSpPr>
          <p:nvPr>
            <p:ph type="body" idx="1"/>
          </p:nvPr>
        </p:nvSpPr>
        <p:spPr>
          <a:xfrm>
            <a:off x="323850" y="2205038"/>
            <a:ext cx="8424863" cy="39941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 Analógico Digital : </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de señales para teléfonos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Integrar TE Analógicos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Convierte la señal de par telefónico (RJ11) a cableado de Red (RJ45)</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No ofrece las mismas prestaciones que un teléfono IP</a:t>
            </a:r>
            <a:endParaRPr lang="es-AR"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6096000" y="102393"/>
            <a:ext cx="3048000" cy="1971675"/>
          </a:xfrm>
          <a:prstGeom prst="rect">
            <a:avLst/>
          </a:prstGeom>
          <a:solidFill>
            <a:schemeClr val="hlink"/>
          </a:solidFill>
          <a:ln w="57150" algn="ctr">
            <a:solidFill>
              <a:srgbClr val="3366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circle(in)">
                                      <p:cBhvr>
                                        <p:cTn id="7" dur="2000"/>
                                        <p:tgtEl>
                                          <p:spTgt spid="603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fade">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03139">
                                            <p:bg/>
                                          </p:spTgt>
                                        </p:tgtEl>
                                        <p:attrNameLst>
                                          <p:attrName>style.visibility</p:attrName>
                                        </p:attrNameLst>
                                      </p:cBhvr>
                                      <p:to>
                                        <p:strVal val="visible"/>
                                      </p:to>
                                    </p:set>
                                    <p:anim calcmode="lin" valueType="num">
                                      <p:cBhvr>
                                        <p:cTn id="17" dur="1000" fill="hold"/>
                                        <p:tgtEl>
                                          <p:spTgt spid="603139">
                                            <p:bg/>
                                          </p:spTgt>
                                        </p:tgtEl>
                                        <p:attrNameLst>
                                          <p:attrName>ppt_w</p:attrName>
                                        </p:attrNameLst>
                                      </p:cBhvr>
                                      <p:tavLst>
                                        <p:tav tm="0">
                                          <p:val>
                                            <p:fltVal val="0"/>
                                          </p:val>
                                        </p:tav>
                                        <p:tav tm="100000">
                                          <p:val>
                                            <p:strVal val="#ppt_w"/>
                                          </p:val>
                                        </p:tav>
                                      </p:tavLst>
                                    </p:anim>
                                    <p:anim calcmode="lin" valueType="num">
                                      <p:cBhvr>
                                        <p:cTn id="18" dur="1000" fill="hold"/>
                                        <p:tgtEl>
                                          <p:spTgt spid="603139">
                                            <p:bg/>
                                          </p:spTgt>
                                        </p:tgtEl>
                                        <p:attrNameLst>
                                          <p:attrName>ppt_h</p:attrName>
                                        </p:attrNameLst>
                                      </p:cBhvr>
                                      <p:tavLst>
                                        <p:tav tm="0">
                                          <p:val>
                                            <p:fltVal val="0"/>
                                          </p:val>
                                        </p:tav>
                                        <p:tav tm="100000">
                                          <p:val>
                                            <p:strVal val="#ppt_h"/>
                                          </p:val>
                                        </p:tav>
                                      </p:tavLst>
                                    </p:anim>
                                    <p:anim calcmode="lin" valueType="num">
                                      <p:cBhvr>
                                        <p:cTn id="19" dur="1000" fill="hold"/>
                                        <p:tgtEl>
                                          <p:spTgt spid="603139">
                                            <p:bg/>
                                          </p:spTgt>
                                        </p:tgtEl>
                                        <p:attrNameLst>
                                          <p:attrName>style.rotation</p:attrName>
                                        </p:attrNameLst>
                                      </p:cBhvr>
                                      <p:tavLst>
                                        <p:tav tm="0">
                                          <p:val>
                                            <p:fltVal val="90"/>
                                          </p:val>
                                        </p:tav>
                                        <p:tav tm="100000">
                                          <p:val>
                                            <p:fltVal val="0"/>
                                          </p:val>
                                        </p:tav>
                                      </p:tavLst>
                                    </p:anim>
                                    <p:animEffect transition="in" filter="fade">
                                      <p:cBhvr>
                                        <p:cTn id="20" dur="1000"/>
                                        <p:tgtEl>
                                          <p:spTgt spid="603139">
                                            <p:bg/>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603139">
                                            <p:txEl>
                                              <p:pRg st="0" end="0"/>
                                            </p:txEl>
                                          </p:spTgt>
                                        </p:tgtEl>
                                        <p:attrNameLst>
                                          <p:attrName>style.visibility</p:attrName>
                                        </p:attrNameLst>
                                      </p:cBhvr>
                                      <p:to>
                                        <p:strVal val="visible"/>
                                      </p:to>
                                    </p:set>
                                    <p:anim calcmode="lin" valueType="num">
                                      <p:cBhvr>
                                        <p:cTn id="25" dur="1000" fill="hold"/>
                                        <p:tgtEl>
                                          <p:spTgt spid="603139">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03139">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03139">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0313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603139">
                                            <p:txEl>
                                              <p:pRg st="1" end="1"/>
                                            </p:txEl>
                                          </p:spTgt>
                                        </p:tgtEl>
                                        <p:attrNameLst>
                                          <p:attrName>style.visibility</p:attrName>
                                        </p:attrNameLst>
                                      </p:cBhvr>
                                      <p:to>
                                        <p:strVal val="visible"/>
                                      </p:to>
                                    </p:set>
                                    <p:anim calcmode="lin" valueType="num">
                                      <p:cBhvr>
                                        <p:cTn id="33" dur="1000" fill="hold"/>
                                        <p:tgtEl>
                                          <p:spTgt spid="603139">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603139">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603139">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60313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03139">
                                            <p:txEl>
                                              <p:pRg st="2" end="2"/>
                                            </p:txEl>
                                          </p:spTgt>
                                        </p:tgtEl>
                                        <p:attrNameLst>
                                          <p:attrName>style.visibility</p:attrName>
                                        </p:attrNameLst>
                                      </p:cBhvr>
                                      <p:to>
                                        <p:strVal val="visible"/>
                                      </p:to>
                                    </p:set>
                                    <p:anim calcmode="lin" valueType="num">
                                      <p:cBhvr>
                                        <p:cTn id="41" dur="1000" fill="hold"/>
                                        <p:tgtEl>
                                          <p:spTgt spid="603139">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603139">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603139">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60313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603139">
                                            <p:txEl>
                                              <p:pRg st="3" end="3"/>
                                            </p:txEl>
                                          </p:spTgt>
                                        </p:tgtEl>
                                        <p:attrNameLst>
                                          <p:attrName>style.visibility</p:attrName>
                                        </p:attrNameLst>
                                      </p:cBhvr>
                                      <p:to>
                                        <p:strVal val="visible"/>
                                      </p:to>
                                    </p:set>
                                    <p:anim calcmode="lin" valueType="num">
                                      <p:cBhvr>
                                        <p:cTn id="49" dur="1000" fill="hold"/>
                                        <p:tgtEl>
                                          <p:spTgt spid="603139">
                                            <p:txEl>
                                              <p:pRg st="3" end="3"/>
                                            </p:txEl>
                                          </p:spTgt>
                                        </p:tgtEl>
                                        <p:attrNameLst>
                                          <p:attrName>ppt_w</p:attrName>
                                        </p:attrNameLst>
                                      </p:cBhvr>
                                      <p:tavLst>
                                        <p:tav tm="0">
                                          <p:val>
                                            <p:fltVal val="0"/>
                                          </p:val>
                                        </p:tav>
                                        <p:tav tm="100000">
                                          <p:val>
                                            <p:strVal val="#ppt_w"/>
                                          </p:val>
                                        </p:tav>
                                      </p:tavLst>
                                    </p:anim>
                                    <p:anim calcmode="lin" valueType="num">
                                      <p:cBhvr>
                                        <p:cTn id="50" dur="1000" fill="hold"/>
                                        <p:tgtEl>
                                          <p:spTgt spid="603139">
                                            <p:txEl>
                                              <p:pRg st="3" end="3"/>
                                            </p:txEl>
                                          </p:spTgt>
                                        </p:tgtEl>
                                        <p:attrNameLst>
                                          <p:attrName>ppt_h</p:attrName>
                                        </p:attrNameLst>
                                      </p:cBhvr>
                                      <p:tavLst>
                                        <p:tav tm="0">
                                          <p:val>
                                            <p:fltVal val="0"/>
                                          </p:val>
                                        </p:tav>
                                        <p:tav tm="100000">
                                          <p:val>
                                            <p:strVal val="#ppt_h"/>
                                          </p:val>
                                        </p:tav>
                                      </p:tavLst>
                                    </p:anim>
                                    <p:anim calcmode="lin" valueType="num">
                                      <p:cBhvr>
                                        <p:cTn id="51" dur="1000" fill="hold"/>
                                        <p:tgtEl>
                                          <p:spTgt spid="603139">
                                            <p:txEl>
                                              <p:pRg st="3" end="3"/>
                                            </p:txEl>
                                          </p:spTgt>
                                        </p:tgtEl>
                                        <p:attrNameLst>
                                          <p:attrName>style.rotation</p:attrName>
                                        </p:attrNameLst>
                                      </p:cBhvr>
                                      <p:tavLst>
                                        <p:tav tm="0">
                                          <p:val>
                                            <p:fltVal val="90"/>
                                          </p:val>
                                        </p:tav>
                                        <p:tav tm="100000">
                                          <p:val>
                                            <p:fltVal val="0"/>
                                          </p:val>
                                        </p:tav>
                                      </p:tavLst>
                                    </p:anim>
                                    <p:animEffect transition="in" filter="fade">
                                      <p:cBhvr>
                                        <p:cTn id="52" dur="1000"/>
                                        <p:tgtEl>
                                          <p:spTgt spid="60313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603139">
                                            <p:txEl>
                                              <p:pRg st="4" end="4"/>
                                            </p:txEl>
                                          </p:spTgt>
                                        </p:tgtEl>
                                        <p:attrNameLst>
                                          <p:attrName>style.visibility</p:attrName>
                                        </p:attrNameLst>
                                      </p:cBhvr>
                                      <p:to>
                                        <p:strVal val="visible"/>
                                      </p:to>
                                    </p:set>
                                    <p:anim calcmode="lin" valueType="num">
                                      <p:cBhvr>
                                        <p:cTn id="57" dur="1000" fill="hold"/>
                                        <p:tgtEl>
                                          <p:spTgt spid="603139">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603139">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603139">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603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P spid="603139"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98190" y="836712"/>
            <a:ext cx="4392488" cy="1722866"/>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Módems ADSL con VoIP</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E8690DB-A986-4A79-90BA-DDB6AF00C7C9}"/>
              </a:ext>
            </a:extLst>
          </p:cNvPr>
          <p:cNvPicPr>
            <a:picLocks noChangeAspect="1"/>
          </p:cNvPicPr>
          <p:nvPr/>
        </p:nvPicPr>
        <p:blipFill>
          <a:blip r:embed="rId2"/>
          <a:stretch>
            <a:fillRect/>
          </a:stretch>
        </p:blipFill>
        <p:spPr>
          <a:xfrm>
            <a:off x="143544" y="3429000"/>
            <a:ext cx="4429622" cy="2103643"/>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2A1479B9-3915-4388-A02A-BEEF6A9AC977}"/>
              </a:ext>
            </a:extLst>
          </p:cNvPr>
          <p:cNvPicPr>
            <a:picLocks noChangeAspect="1"/>
          </p:cNvPicPr>
          <p:nvPr/>
        </p:nvPicPr>
        <p:blipFill>
          <a:blip r:embed="rId3"/>
          <a:stretch>
            <a:fillRect/>
          </a:stretch>
        </p:blipFill>
        <p:spPr>
          <a:xfrm>
            <a:off x="4852987" y="267470"/>
            <a:ext cx="3938192" cy="2458066"/>
          </a:xfrm>
          <a:prstGeom prst="rect">
            <a:avLst/>
          </a:prstGeom>
        </p:spPr>
      </p:pic>
      <p:pic>
        <p:nvPicPr>
          <p:cNvPr id="6" name="Imagen 5">
            <a:extLst>
              <a:ext uri="{FF2B5EF4-FFF2-40B4-BE49-F238E27FC236}">
                <a16:creationId xmlns:a16="http://schemas.microsoft.com/office/drawing/2014/main" id="{E3726207-44DB-4698-B19D-408C7238E540}"/>
              </a:ext>
            </a:extLst>
          </p:cNvPr>
          <p:cNvPicPr>
            <a:picLocks noChangeAspect="1"/>
          </p:cNvPicPr>
          <p:nvPr/>
        </p:nvPicPr>
        <p:blipFill>
          <a:blip r:embed="rId4"/>
          <a:stretch>
            <a:fillRect/>
          </a:stretch>
        </p:blipFill>
        <p:spPr>
          <a:xfrm>
            <a:off x="4882281" y="3341350"/>
            <a:ext cx="3938192" cy="2891338"/>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35871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807790" y="313083"/>
            <a:ext cx="4896816" cy="1953792"/>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Conversores ATA (A/D)</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5940152" y="295200"/>
            <a:ext cx="3048000" cy="1971675"/>
          </a:xfrm>
          <a:prstGeom prst="rect">
            <a:avLst/>
          </a:prstGeom>
          <a:solidFill>
            <a:schemeClr val="hlink"/>
          </a:solidFill>
          <a:ln w="57150" algn="ctr">
            <a:solidFill>
              <a:srgbClr val="3366FF"/>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0" y="2468860"/>
            <a:ext cx="3297213" cy="2367086"/>
          </a:xfrm>
          <a:prstGeom prst="rect">
            <a:avLst/>
          </a:prstGeom>
          <a:solidFill>
            <a:schemeClr val="hlink"/>
          </a:solidFill>
          <a:ln w="57150" cap="flat" algn="ctr">
            <a:solidFill>
              <a:srgbClr val="3366FF"/>
            </a:solidFill>
            <a:miter lim="800000"/>
            <a:headEnd/>
            <a:tailEnd/>
          </a:ln>
        </p:spPr>
      </p:pic>
      <p:pic>
        <p:nvPicPr>
          <p:cNvPr id="70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39" y="5133975"/>
            <a:ext cx="3324225" cy="1724025"/>
          </a:xfrm>
          <a:prstGeom prst="rect">
            <a:avLst/>
          </a:prstGeom>
          <a:solidFill>
            <a:schemeClr val="hlink"/>
          </a:solidFill>
          <a:ln w="57150" cap="flat" algn="ctr">
            <a:solidFill>
              <a:srgbClr val="3366FF"/>
            </a:solidFill>
            <a:miter lim="800000"/>
            <a:headEnd/>
            <a:tailEnd/>
          </a:ln>
        </p:spPr>
      </p:pic>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90" y="2468860"/>
            <a:ext cx="3600400" cy="4233901"/>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59006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60"/>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70658"/>
                                        </p:tgtEl>
                                        <p:attrNameLst>
                                          <p:attrName>style.visibility</p:attrName>
                                        </p:attrNameLst>
                                      </p:cBhvr>
                                      <p:to>
                                        <p:strVal val="visible"/>
                                      </p:to>
                                    </p:set>
                                    <p:anim calcmode="lin" valueType="num">
                                      <p:cBhvr additive="base">
                                        <p:cTn id="19" dur="500" fill="hold"/>
                                        <p:tgtEl>
                                          <p:spTgt spid="70658"/>
                                        </p:tgtEl>
                                        <p:attrNameLst>
                                          <p:attrName>ppt_x</p:attrName>
                                        </p:attrNameLst>
                                      </p:cBhvr>
                                      <p:tavLst>
                                        <p:tav tm="0">
                                          <p:val>
                                            <p:strVal val="#ppt_x"/>
                                          </p:val>
                                        </p:tav>
                                        <p:tav tm="100000">
                                          <p:val>
                                            <p:strVal val="#ppt_x"/>
                                          </p:val>
                                        </p:tav>
                                      </p:tavLst>
                                    </p:anim>
                                    <p:anim calcmode="lin" valueType="num">
                                      <p:cBhvr additive="base">
                                        <p:cTn id="20" dur="500" fill="hold"/>
                                        <p:tgtEl>
                                          <p:spTgt spid="70658"/>
                                        </p:tgtEl>
                                        <p:attrNameLst>
                                          <p:attrName>ppt_y</p:attrName>
                                        </p:attrNameLst>
                                      </p:cBhvr>
                                      <p:tavLst>
                                        <p:tav tm="0">
                                          <p:val>
                                            <p:strVal val="1+#ppt_h/2"/>
                                          </p:val>
                                        </p:tav>
                                        <p:tav tm="100000">
                                          <p:val>
                                            <p:strVal val="#ppt_y"/>
                                          </p:val>
                                        </p:tav>
                                      </p:tavLst>
                                    </p:anim>
                                  </p:childTnLst>
                                </p:cTn>
                              </p:par>
                              <p:par>
                                <p:cTn id="21" presetID="6" presetClass="entr" presetSubtype="16" fill="hold" nodeType="withEffect">
                                  <p:stCondLst>
                                    <p:cond delay="0"/>
                                  </p:stCondLst>
                                  <p:childTnLst>
                                    <p:set>
                                      <p:cBhvr>
                                        <p:cTn id="22" dur="1" fill="hold">
                                          <p:stCondLst>
                                            <p:cond delay="0"/>
                                          </p:stCondLst>
                                        </p:cTn>
                                        <p:tgtEl>
                                          <p:spTgt spid="70659"/>
                                        </p:tgtEl>
                                        <p:attrNameLst>
                                          <p:attrName>style.visibility</p:attrName>
                                        </p:attrNameLst>
                                      </p:cBhvr>
                                      <p:to>
                                        <p:strVal val="visible"/>
                                      </p:to>
                                    </p:set>
                                    <p:animEffect transition="in" filter="circle(in)">
                                      <p:cBhvr>
                                        <p:cTn id="23"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051720" y="332656"/>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Unidades MCU</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4143375" cy="4289673"/>
          </a:xfrm>
          <a:prstGeom prst="rect">
            <a:avLst/>
          </a:prstGeom>
          <a:solidFill>
            <a:schemeClr val="hlink"/>
          </a:solidFill>
          <a:ln w="76200" cap="flat" algn="ctr">
            <a:solidFill>
              <a:schemeClr val="accent6">
                <a:lumMod val="60000"/>
                <a:lumOff val="40000"/>
              </a:schemeClr>
            </a:solidFill>
            <a:miter lim="800000"/>
            <a:headEnd/>
            <a:tailEnd/>
          </a:ln>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524" y="2276872"/>
            <a:ext cx="4294956" cy="4289673"/>
          </a:xfrm>
          <a:prstGeom prst="rect">
            <a:avLst/>
          </a:prstGeom>
          <a:solidFill>
            <a:srgbClr val="FFFFFF">
              <a:shade val="85000"/>
            </a:srgbClr>
          </a:solidFill>
          <a:ln w="190500"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19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1682"/>
                                        </p:tgtEl>
                                        <p:attrNameLst>
                                          <p:attrName>style.visibility</p:attrName>
                                        </p:attrNameLst>
                                      </p:cBhvr>
                                      <p:to>
                                        <p:strVal val="visible"/>
                                      </p:to>
                                    </p:set>
                                    <p:animEffect transition="in" filter="wheel(1)">
                                      <p:cBhvr>
                                        <p:cTn id="13" dur="2000"/>
                                        <p:tgtEl>
                                          <p:spTgt spid="71682"/>
                                        </p:tgtEl>
                                      </p:cBhvr>
                                    </p:animEffect>
                                  </p:childTnLst>
                                </p:cTn>
                              </p:par>
                              <p:par>
                                <p:cTn id="14" presetID="21" presetClass="entr" presetSubtype="1" fill="hold" nodeType="withEffect">
                                  <p:stCondLst>
                                    <p:cond delay="0"/>
                                  </p:stCondLst>
                                  <p:childTnLst>
                                    <p:set>
                                      <p:cBhvr>
                                        <p:cTn id="15" dur="1" fill="hold">
                                          <p:stCondLst>
                                            <p:cond delay="0"/>
                                          </p:stCondLst>
                                        </p:cTn>
                                        <p:tgtEl>
                                          <p:spTgt spid="71683"/>
                                        </p:tgtEl>
                                        <p:attrNameLst>
                                          <p:attrName>style.visibility</p:attrName>
                                        </p:attrNameLst>
                                      </p:cBhvr>
                                      <p:to>
                                        <p:strVal val="visible"/>
                                      </p:to>
                                    </p:set>
                                    <p:animEffect transition="in" filter="wheel(1)">
                                      <p:cBhvr>
                                        <p:cTn id="16"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691335" y="260648"/>
            <a:ext cx="568960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a:solidFill>
                  <a:schemeClr val="accent2">
                    <a:lumMod val="50000"/>
                  </a:schemeClr>
                </a:solidFill>
                <a:effectLst>
                  <a:outerShdw blurRad="38100" dist="38100" dir="2700000" algn="tl">
                    <a:srgbClr val="000000"/>
                  </a:outerShdw>
                </a:effectLst>
                <a:latin typeface="Arial" charset="0"/>
              </a:rPr>
              <a:t>Softphones</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9154"/>
            <a:ext cx="2562225" cy="420052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204" y="2250578"/>
            <a:ext cx="2847975" cy="425767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168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4954"/>
          <a:stretch/>
        </p:blipFill>
        <p:spPr bwMode="auto">
          <a:xfrm>
            <a:off x="5900638" y="2264864"/>
            <a:ext cx="2969518" cy="4243389"/>
          </a:xfrm>
          <a:prstGeom prst="rect">
            <a:avLst/>
          </a:prstGeom>
          <a:no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3156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fade">
                                      <p:cBhvr>
                                        <p:cTn id="1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395536" y="188640"/>
            <a:ext cx="828092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err="1">
                <a:solidFill>
                  <a:schemeClr val="accent2">
                    <a:lumMod val="50000"/>
                  </a:schemeClr>
                </a:solidFill>
                <a:effectLst>
                  <a:outerShdw blurRad="38100" dist="38100" dir="2700000" algn="tl">
                    <a:srgbClr val="000000"/>
                  </a:outerShdw>
                </a:effectLst>
                <a:latin typeface="Arial" charset="0"/>
              </a:rPr>
              <a:t>Unidades</a:t>
            </a:r>
            <a:r>
              <a:rPr lang="en-US" sz="4000" b="1" i="1" dirty="0">
                <a:solidFill>
                  <a:schemeClr val="accent2">
                    <a:lumMod val="50000"/>
                  </a:schemeClr>
                </a:solidFill>
                <a:effectLst>
                  <a:outerShdw blurRad="38100" dist="38100" dir="2700000" algn="tl">
                    <a:srgbClr val="000000"/>
                  </a:outerShdw>
                </a:effectLst>
                <a:latin typeface="Arial" charset="0"/>
              </a:rPr>
              <a:t> de Videoconferencia</a:t>
            </a:r>
          </a:p>
        </p:txBody>
      </p:sp>
      <p:pic>
        <p:nvPicPr>
          <p:cNvPr id="4" name="Imagen 3">
            <a:extLst>
              <a:ext uri="{FF2B5EF4-FFF2-40B4-BE49-F238E27FC236}">
                <a16:creationId xmlns:a16="http://schemas.microsoft.com/office/drawing/2014/main" id="{00A107E6-934E-44CA-890B-E91AA16240DB}"/>
              </a:ext>
            </a:extLst>
          </p:cNvPr>
          <p:cNvPicPr>
            <a:picLocks noChangeAspect="1"/>
          </p:cNvPicPr>
          <p:nvPr/>
        </p:nvPicPr>
        <p:blipFill>
          <a:blip r:embed="rId3"/>
          <a:stretch>
            <a:fillRect/>
          </a:stretch>
        </p:blipFill>
        <p:spPr>
          <a:xfrm>
            <a:off x="395536" y="2982838"/>
            <a:ext cx="3390900" cy="2476500"/>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7F0C24DB-8793-44AA-8EC4-483C1EC8990C}"/>
              </a:ext>
            </a:extLst>
          </p:cNvPr>
          <p:cNvPicPr>
            <a:picLocks noChangeAspect="1"/>
          </p:cNvPicPr>
          <p:nvPr/>
        </p:nvPicPr>
        <p:blipFill>
          <a:blip r:embed="rId4"/>
          <a:stretch>
            <a:fillRect/>
          </a:stretch>
        </p:blipFill>
        <p:spPr>
          <a:xfrm>
            <a:off x="4285102" y="2492896"/>
            <a:ext cx="4463362" cy="3456384"/>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26253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a:xfrm>
            <a:off x="250825" y="260350"/>
            <a:ext cx="6697663" cy="1223963"/>
          </a:xfrm>
          <a:solidFill>
            <a:schemeClr val="hlink"/>
          </a:solidFill>
          <a:ln w="57150" cap="flat" algn="ctr">
            <a:solidFill>
              <a:srgbClr val="3366FF"/>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88131" name="Text Box 3"/>
          <p:cNvSpPr txBox="1">
            <a:spLocks noChangeArrowheads="1"/>
          </p:cNvSpPr>
          <p:nvPr/>
        </p:nvSpPr>
        <p:spPr bwMode="auto">
          <a:xfrm>
            <a:off x="228600" y="1645900"/>
            <a:ext cx="8915400" cy="45434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Switches</a:t>
            </a:r>
            <a:r>
              <a:rPr lang="es-MX" sz="3600" i="1" dirty="0">
                <a:effectLst>
                  <a:outerShdw blurRad="38100" dist="38100" dir="2700000" algn="tl">
                    <a:srgbClr val="FFFFFF"/>
                  </a:outerShdw>
                </a:effectLst>
                <a:ea typeface="Arial Unicode MS" pitchFamily="34" charset="-128"/>
                <a:cs typeface="Arial Unicode MS" pitchFamily="34" charset="-128"/>
              </a:rPr>
              <a:t> : preparados para reconocer el teléfono IP.</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Sus interfaces (</a:t>
            </a:r>
            <a:r>
              <a:rPr lang="es-MX" sz="3600" i="1" dirty="0" err="1">
                <a:effectLst>
                  <a:outerShdw blurRad="38100" dist="38100" dir="2700000" algn="tl">
                    <a:srgbClr val="FFFFFF"/>
                  </a:outerShdw>
                </a:effectLst>
                <a:ea typeface="Arial Unicode MS" pitchFamily="34" charset="-128"/>
                <a:cs typeface="Arial Unicode MS" pitchFamily="34" charset="-128"/>
              </a:rPr>
              <a:t>PoE</a:t>
            </a:r>
            <a:r>
              <a:rPr lang="es-MX" sz="3600" i="1" dirty="0">
                <a:effectLst>
                  <a:outerShdw blurRad="38100" dist="38100" dir="2700000" algn="tl">
                    <a:srgbClr val="FFFFFF"/>
                  </a:outerShdw>
                </a:effectLst>
                <a:ea typeface="Arial Unicode MS" pitchFamily="34" charset="-128"/>
                <a:cs typeface="Arial Unicode MS" pitchFamily="34" charset="-128"/>
              </a:rPr>
              <a:t>) alimentan al teléfono (datos y alimentación de línea).</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Para el </a:t>
            </a:r>
            <a:r>
              <a:rPr lang="es-MX" sz="3600" i="1" dirty="0" err="1">
                <a:effectLst>
                  <a:outerShdw blurRad="38100" dist="38100" dir="2700000" algn="tl">
                    <a:srgbClr val="FFFFFF"/>
                  </a:outerShdw>
                </a:effectLst>
                <a:ea typeface="Arial Unicode MS" pitchFamily="34" charset="-128"/>
                <a:cs typeface="Arial Unicode MS" pitchFamily="34" charset="-128"/>
              </a:rPr>
              <a:t>Switch</a:t>
            </a:r>
            <a:r>
              <a:rPr lang="es-MX" sz="3600" i="1" dirty="0">
                <a:effectLst>
                  <a:outerShdw blurRad="38100" dist="38100" dir="2700000" algn="tl">
                    <a:srgbClr val="FFFFFF"/>
                  </a:outerShdw>
                </a:effectLst>
                <a:ea typeface="Arial Unicode MS" pitchFamily="34" charset="-128"/>
                <a:cs typeface="Arial Unicode MS" pitchFamily="34" charset="-128"/>
              </a:rPr>
              <a:t> el teléfono es un componentes mas de la red IP.</a:t>
            </a:r>
          </a:p>
          <a:p>
            <a:pPr lvl="1" algn="l">
              <a:buFontTx/>
              <a:buChar char="•"/>
              <a:defRPr/>
            </a:pPr>
            <a:endParaRPr lang="es-MX" sz="3600" i="1" dirty="0">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pic>
        <p:nvPicPr>
          <p:cNvPr id="23556" name="Picture 4" descr="13689"/>
          <p:cNvPicPr>
            <a:picLocks noChangeAspect="1" noChangeArrowheads="1"/>
          </p:cNvPicPr>
          <p:nvPr/>
        </p:nvPicPr>
        <p:blipFill>
          <a:blip r:embed="rId2" cstate="print"/>
          <a:srcRect/>
          <a:stretch>
            <a:fillRect/>
          </a:stretch>
        </p:blipFill>
        <p:spPr bwMode="auto">
          <a:xfrm>
            <a:off x="7010400" y="0"/>
            <a:ext cx="2133600" cy="1662113"/>
          </a:xfrm>
          <a:prstGeom prst="rect">
            <a:avLst/>
          </a:prstGeom>
          <a:noFill/>
          <a:ln w="76200">
            <a:solidFill>
              <a:schemeClr val="accent6">
                <a:lumMod val="60000"/>
                <a:lumOff val="40000"/>
              </a:schemeClr>
            </a:solidFill>
            <a:miter lim="800000"/>
            <a:headEnd/>
            <a:tailEnd/>
          </a:ln>
        </p:spPr>
      </p:pic>
      <p:pic>
        <p:nvPicPr>
          <p:cNvPr id="23557" name="Picture 5" descr="3500_1"/>
          <p:cNvPicPr>
            <a:picLocks noChangeAspect="1" noChangeArrowheads="1"/>
          </p:cNvPicPr>
          <p:nvPr/>
        </p:nvPicPr>
        <p:blipFill>
          <a:blip r:embed="rId3" cstate="print"/>
          <a:srcRect/>
          <a:stretch>
            <a:fillRect/>
          </a:stretch>
        </p:blipFill>
        <p:spPr bwMode="auto">
          <a:xfrm>
            <a:off x="6781800" y="5089525"/>
            <a:ext cx="2362200" cy="1768475"/>
          </a:xfrm>
          <a:prstGeom prst="rect">
            <a:avLst/>
          </a:prstGeom>
          <a:noFill/>
          <a:ln w="76200">
            <a:solidFill>
              <a:schemeClr val="accent6">
                <a:lumMod val="60000"/>
                <a:lumOff val="40000"/>
              </a:schemeClr>
            </a:solidFill>
            <a:miter lim="800000"/>
            <a:headEnd/>
            <a:tailEnd/>
          </a:ln>
        </p:spPr>
      </p:pic>
      <p:pic>
        <p:nvPicPr>
          <p:cNvPr id="23558" name="Picture 6" descr="3500_3"/>
          <p:cNvPicPr>
            <a:picLocks noChangeAspect="1" noChangeArrowheads="1"/>
          </p:cNvPicPr>
          <p:nvPr/>
        </p:nvPicPr>
        <p:blipFill>
          <a:blip r:embed="rId4" cstate="print"/>
          <a:srcRect/>
          <a:stretch>
            <a:fillRect/>
          </a:stretch>
        </p:blipFill>
        <p:spPr bwMode="auto">
          <a:xfrm>
            <a:off x="228600" y="5138738"/>
            <a:ext cx="2209800" cy="171926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8130"/>
                                        </p:tgtEl>
                                        <p:attrNameLst>
                                          <p:attrName>style.visibility</p:attrName>
                                        </p:attrNameLst>
                                      </p:cBhvr>
                                      <p:to>
                                        <p:strVal val="visible"/>
                                      </p:to>
                                    </p:set>
                                    <p:animEffect transition="in" filter="randombar(horizontal)">
                                      <p:cBhvr>
                                        <p:cTn id="7" dur="500"/>
                                        <p:tgtEl>
                                          <p:spTgt spid="68813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688131"/>
                                        </p:tgtEl>
                                        <p:attrNameLst>
                                          <p:attrName>style.visibility</p:attrName>
                                        </p:attrNameLst>
                                      </p:cBhvr>
                                      <p:to>
                                        <p:strVal val="visible"/>
                                      </p:to>
                                    </p:set>
                                    <p:anim calcmode="lin" valueType="num">
                                      <p:cBhvr>
                                        <p:cTn id="12" dur="1000" fill="hold"/>
                                        <p:tgtEl>
                                          <p:spTgt spid="688131"/>
                                        </p:tgtEl>
                                        <p:attrNameLst>
                                          <p:attrName>ppt_w</p:attrName>
                                        </p:attrNameLst>
                                      </p:cBhvr>
                                      <p:tavLst>
                                        <p:tav tm="0">
                                          <p:val>
                                            <p:fltVal val="0"/>
                                          </p:val>
                                        </p:tav>
                                        <p:tav tm="100000">
                                          <p:val>
                                            <p:strVal val="#ppt_w"/>
                                          </p:val>
                                        </p:tav>
                                      </p:tavLst>
                                    </p:anim>
                                    <p:anim calcmode="lin" valueType="num">
                                      <p:cBhvr>
                                        <p:cTn id="13" dur="1000" fill="hold"/>
                                        <p:tgtEl>
                                          <p:spTgt spid="688131"/>
                                        </p:tgtEl>
                                        <p:attrNameLst>
                                          <p:attrName>ppt_h</p:attrName>
                                        </p:attrNameLst>
                                      </p:cBhvr>
                                      <p:tavLst>
                                        <p:tav tm="0">
                                          <p:val>
                                            <p:fltVal val="0"/>
                                          </p:val>
                                        </p:tav>
                                        <p:tav tm="100000">
                                          <p:val>
                                            <p:strVal val="#ppt_h"/>
                                          </p:val>
                                        </p:tav>
                                      </p:tavLst>
                                    </p:anim>
                                    <p:anim calcmode="lin" valueType="num">
                                      <p:cBhvr>
                                        <p:cTn id="14" dur="1000" fill="hold"/>
                                        <p:tgtEl>
                                          <p:spTgt spid="688131"/>
                                        </p:tgtEl>
                                        <p:attrNameLst>
                                          <p:attrName>style.rotation</p:attrName>
                                        </p:attrNameLst>
                                      </p:cBhvr>
                                      <p:tavLst>
                                        <p:tav tm="0">
                                          <p:val>
                                            <p:fltVal val="90"/>
                                          </p:val>
                                        </p:tav>
                                        <p:tav tm="100000">
                                          <p:val>
                                            <p:fltVal val="0"/>
                                          </p:val>
                                        </p:tav>
                                      </p:tavLst>
                                    </p:anim>
                                    <p:animEffect transition="in" filter="fade">
                                      <p:cBhvr>
                                        <p:cTn id="15" dur="1000"/>
                                        <p:tgtEl>
                                          <p:spTgt spid="68813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3556"/>
                                        </p:tgtEl>
                                        <p:attrNameLst>
                                          <p:attrName>style.visibility</p:attrName>
                                        </p:attrNameLst>
                                      </p:cBhvr>
                                      <p:to>
                                        <p:strVal val="visible"/>
                                      </p:to>
                                    </p:set>
                                    <p:animEffect transition="in" filter="wheel(1)">
                                      <p:cBhvr>
                                        <p:cTn id="20" dur="2000"/>
                                        <p:tgtEl>
                                          <p:spTgt spid="23556"/>
                                        </p:tgtEl>
                                      </p:cBhvr>
                                    </p:animEffect>
                                  </p:childTnLst>
                                </p:cTn>
                              </p:par>
                              <p:par>
                                <p:cTn id="21" presetID="10" presetClass="entr" presetSubtype="0" fill="hold" nodeType="withEffect">
                                  <p:stCondLst>
                                    <p:cond delay="0"/>
                                  </p:stCondLst>
                                  <p:childTnLst>
                                    <p:set>
                                      <p:cBhvr>
                                        <p:cTn id="22" dur="1" fill="hold">
                                          <p:stCondLst>
                                            <p:cond delay="0"/>
                                          </p:stCondLst>
                                        </p:cTn>
                                        <p:tgtEl>
                                          <p:spTgt spid="23558"/>
                                        </p:tgtEl>
                                        <p:attrNameLst>
                                          <p:attrName>style.visibility</p:attrName>
                                        </p:attrNameLst>
                                      </p:cBhvr>
                                      <p:to>
                                        <p:strVal val="visible"/>
                                      </p:to>
                                    </p:set>
                                    <p:animEffect transition="in" filter="fade">
                                      <p:cBhvr>
                                        <p:cTn id="23" dur="500"/>
                                        <p:tgtEl>
                                          <p:spTgt spid="23558"/>
                                        </p:tgtEl>
                                      </p:cBhvr>
                                    </p:animEffect>
                                  </p:childTnLst>
                                </p:cTn>
                              </p:par>
                              <p:par>
                                <p:cTn id="24" presetID="10" presetClass="entr" presetSubtype="0" fill="hold" nodeType="withEffect">
                                  <p:stCondLst>
                                    <p:cond delay="0"/>
                                  </p:stCondLst>
                                  <p:childTnLst>
                                    <p:set>
                                      <p:cBhvr>
                                        <p:cTn id="25" dur="1" fill="hold">
                                          <p:stCondLst>
                                            <p:cond delay="0"/>
                                          </p:stCondLst>
                                        </p:cTn>
                                        <p:tgtEl>
                                          <p:spTgt spid="23557"/>
                                        </p:tgtEl>
                                        <p:attrNameLst>
                                          <p:attrName>style.visibility</p:attrName>
                                        </p:attrNameLst>
                                      </p:cBhvr>
                                      <p:to>
                                        <p:strVal val="visible"/>
                                      </p:to>
                                    </p:set>
                                    <p:animEffect transition="in" filter="fade">
                                      <p:cBhvr>
                                        <p:cTn id="26"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0" grpId="0" animBg="1"/>
      <p:bldP spid="6881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395288" y="0"/>
            <a:ext cx="8353425" cy="1341438"/>
          </a:xfrm>
          <a:solidFill>
            <a:schemeClr val="hlink"/>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dirty="0">
              <a:solidFill>
                <a:schemeClr val="accent2">
                  <a:lumMod val="50000"/>
                </a:schemeClr>
              </a:solidFill>
              <a:effectLst>
                <a:outerShdw blurRad="38100" dist="38100" dir="2700000" algn="tl">
                  <a:srgbClr val="000000"/>
                </a:outerShdw>
              </a:effectLst>
              <a:latin typeface="Arial" charset="0"/>
            </a:endParaRPr>
          </a:p>
        </p:txBody>
      </p:sp>
      <p:sp>
        <p:nvSpPr>
          <p:cNvPr id="24579" name="Text Box 3"/>
          <p:cNvSpPr txBox="1">
            <a:spLocks noChangeArrowheads="1"/>
          </p:cNvSpPr>
          <p:nvPr/>
        </p:nvSpPr>
        <p:spPr bwMode="auto">
          <a:xfrm>
            <a:off x="0" y="1143000"/>
            <a:ext cx="9372600" cy="2289175"/>
          </a:xfrm>
          <a:prstGeom prst="rect">
            <a:avLst/>
          </a:prstGeom>
          <a:noFill/>
          <a:ln w="12700">
            <a:noFill/>
            <a:miter lim="800000"/>
            <a:headEnd/>
            <a:tailEnd/>
          </a:ln>
        </p:spPr>
        <p:txBody>
          <a:bodyPr>
            <a:spAutoFit/>
          </a:bodyPr>
          <a:lstStyle/>
          <a:p>
            <a:pPr lvl="1" algn="l">
              <a:buFontTx/>
              <a:buChar char="•"/>
            </a:pPr>
            <a:endParaRPr lang="es-MX" sz="3600" i="1"/>
          </a:p>
          <a:p>
            <a:pPr lvl="1" algn="l"/>
            <a:endParaRPr lang="es-MX" sz="3600" i="1"/>
          </a:p>
          <a:p>
            <a:pPr lvl="1" algn="l">
              <a:buFontTx/>
              <a:buChar char="•"/>
            </a:pPr>
            <a:endParaRPr lang="es-MX" sz="3600" i="1"/>
          </a:p>
          <a:p>
            <a:pPr lvl="1" algn="l">
              <a:buFontTx/>
              <a:buChar char="•"/>
            </a:pPr>
            <a:endParaRPr lang="es-AR" sz="3600" i="1"/>
          </a:p>
        </p:txBody>
      </p:sp>
      <p:pic>
        <p:nvPicPr>
          <p:cNvPr id="24580" name="Picture 4" descr="c4k2_ov8"/>
          <p:cNvPicPr>
            <a:picLocks noChangeAspect="1" noChangeArrowheads="1"/>
          </p:cNvPicPr>
          <p:nvPr/>
        </p:nvPicPr>
        <p:blipFill>
          <a:blip r:embed="rId2" cstate="print"/>
          <a:srcRect/>
          <a:stretch>
            <a:fillRect/>
          </a:stretch>
        </p:blipFill>
        <p:spPr bwMode="auto">
          <a:xfrm>
            <a:off x="447472" y="1447800"/>
            <a:ext cx="8315528" cy="1752600"/>
          </a:xfrm>
          <a:prstGeom prst="rect">
            <a:avLst/>
          </a:prstGeom>
          <a:solidFill>
            <a:srgbClr val="DDDDDD"/>
          </a:solidFill>
          <a:ln w="57150" cmpd="thickThin" algn="ctr">
            <a:solidFill>
              <a:schemeClr val="accent6">
                <a:lumMod val="60000"/>
                <a:lumOff val="40000"/>
              </a:schemeClr>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44416"/>
            <a:ext cx="8367712" cy="3252936"/>
          </a:xfrm>
          <a:prstGeom prst="rect">
            <a:avLst/>
          </a:prstGeom>
          <a:solidFill>
            <a:srgbClr val="DDDDDD"/>
          </a:solidFill>
          <a:ln w="57150" cmpd="thickThin" algn="ctr">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 calcmode="lin" valueType="num">
                                      <p:cBhvr additive="base">
                                        <p:cTn id="12" dur="500" fill="hold"/>
                                        <p:tgtEl>
                                          <p:spTgt spid="24580"/>
                                        </p:tgtEl>
                                        <p:attrNameLst>
                                          <p:attrName>ppt_x</p:attrName>
                                        </p:attrNameLst>
                                      </p:cBhvr>
                                      <p:tavLst>
                                        <p:tav tm="0">
                                          <p:val>
                                            <p:strVal val="#ppt_x"/>
                                          </p:val>
                                        </p:tav>
                                        <p:tav tm="100000">
                                          <p:val>
                                            <p:strVal val="#ppt_x"/>
                                          </p:val>
                                        </p:tav>
                                      </p:tavLst>
                                    </p:anim>
                                    <p:anim calcmode="lin" valueType="num">
                                      <p:cBhvr additive="base">
                                        <p:cTn id="13"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0658"/>
                                        </p:tgtEl>
                                        <p:attrNameLst>
                                          <p:attrName>style.visibility</p:attrName>
                                        </p:attrNameLst>
                                      </p:cBhvr>
                                      <p:to>
                                        <p:strVal val="visible"/>
                                      </p:to>
                                    </p:set>
                                    <p:anim calcmode="lin" valueType="num">
                                      <p:cBhvr additive="base">
                                        <p:cTn id="18" dur="500" fill="hold"/>
                                        <p:tgtEl>
                                          <p:spTgt spid="70658"/>
                                        </p:tgtEl>
                                        <p:attrNameLst>
                                          <p:attrName>ppt_x</p:attrName>
                                        </p:attrNameLst>
                                      </p:cBhvr>
                                      <p:tavLst>
                                        <p:tav tm="0">
                                          <p:val>
                                            <p:strVal val="#ppt_x"/>
                                          </p:val>
                                        </p:tav>
                                        <p:tav tm="100000">
                                          <p:val>
                                            <p:strVal val="#ppt_x"/>
                                          </p:val>
                                        </p:tav>
                                      </p:tavLst>
                                    </p:anim>
                                    <p:anim calcmode="lin" valueType="num">
                                      <p:cBhvr additive="base">
                                        <p:cTn id="19" dur="500" fill="hold"/>
                                        <p:tgtEl>
                                          <p:spTgt spid="70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7772400" cy="1196975"/>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4947" name="Text Box 3"/>
          <p:cNvSpPr txBox="1">
            <a:spLocks noChangeArrowheads="1"/>
          </p:cNvSpPr>
          <p:nvPr/>
        </p:nvSpPr>
        <p:spPr bwMode="auto">
          <a:xfrm>
            <a:off x="250825" y="1341438"/>
            <a:ext cx="8713788" cy="545623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 </a:t>
            </a:r>
          </a:p>
          <a:p>
            <a:pPr lvl="4"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n-US"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Gatekeeper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Software de Administración primaria dedicado a las comunicaciones de Voz-IP.</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 encarga de todo el Procesamiento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de Teléfonos IP ,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SofPhones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 Voz sobre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IP , Software de Aplicación </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94946"/>
                                        </p:tgtEl>
                                        <p:attrNameLst>
                                          <p:attrName>style.visibility</p:attrName>
                                        </p:attrNameLst>
                                      </p:cBhvr>
                                      <p:to>
                                        <p:strVal val="visible"/>
                                      </p:to>
                                    </p:set>
                                    <p:animEffect transition="in" filter="circle(in)">
                                      <p:cBhvr>
                                        <p:cTn id="7" dur="2000"/>
                                        <p:tgtEl>
                                          <p:spTgt spid="594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94947"/>
                                        </p:tgtEl>
                                        <p:attrNameLst>
                                          <p:attrName>style.visibility</p:attrName>
                                        </p:attrNameLst>
                                      </p:cBhvr>
                                      <p:to>
                                        <p:strVal val="visible"/>
                                      </p:to>
                                    </p:set>
                                    <p:animEffect transition="in" filter="circle(in)">
                                      <p:cBhvr>
                                        <p:cTn id="12" dur="20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nimBg="1"/>
      <p:bldP spid="5949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body" idx="1"/>
          </p:nvPr>
        </p:nvSpPr>
        <p:spPr>
          <a:xfrm>
            <a:off x="250825" y="2492375"/>
            <a:ext cx="8534400" cy="3514725"/>
          </a:xfrm>
          <a:solidFill>
            <a:schemeClr val="accent2">
              <a:lumMod val="20000"/>
              <a:lumOff val="80000"/>
            </a:schemeClr>
          </a:solidFill>
          <a:ln w="76200">
            <a:solidFill>
              <a:schemeClr val="accent2"/>
            </a:solidFill>
          </a:ln>
        </p:spPr>
        <p:txBody>
          <a:bodyPr/>
          <a:lstStyle/>
          <a:p>
            <a:pPr lvl="1" algn="just">
              <a:buFontTx/>
              <a:buNone/>
              <a:defRPr/>
            </a:pPr>
            <a:r>
              <a:rPr lang="es-MX"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Tecnología que permite la transmisión de la voz a través de redes IP en forma de paquetes de datos.</a:t>
            </a:r>
            <a:endParaRPr lang="es-ES"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665603" name="Rectangle 3"/>
          <p:cNvSpPr>
            <a:spLocks noGrp="1" noChangeArrowheads="1"/>
          </p:cNvSpPr>
          <p:nvPr>
            <p:ph type="title"/>
          </p:nvPr>
        </p:nvSpPr>
        <p:spPr>
          <a:xfrm>
            <a:off x="611188" y="476250"/>
            <a:ext cx="7993062" cy="1584325"/>
          </a:xfrm>
          <a:solidFill>
            <a:schemeClr val="hlink"/>
          </a:solidFill>
          <a:ln w="57150">
            <a:solidFill>
              <a:srgbClr val="3366FF"/>
            </a:solidFill>
          </a:ln>
        </p:spPr>
        <p:txBody>
          <a:bodyPr/>
          <a:lstStyle/>
          <a:p>
            <a:pPr>
              <a:defRPr/>
            </a:pPr>
            <a:r>
              <a:rPr lang="es-MX" sz="5400" b="1" i="1">
                <a:solidFill>
                  <a:schemeClr val="accent2">
                    <a:lumMod val="75000"/>
                  </a:schemeClr>
                </a:solidFill>
                <a:effectLst>
                  <a:outerShdw blurRad="38100" dist="38100" dir="2700000" algn="tl">
                    <a:srgbClr val="000000"/>
                  </a:outerShdw>
                </a:effectLst>
                <a:latin typeface="Arial" charset="0"/>
              </a:rPr>
              <a:t>VoIP </a:t>
            </a:r>
            <a:r>
              <a:rPr lang="es-MX" sz="2800" b="1" i="1">
                <a:solidFill>
                  <a:schemeClr val="accent2">
                    <a:lumMod val="75000"/>
                  </a:schemeClr>
                </a:solidFill>
                <a:effectLst>
                  <a:outerShdw blurRad="38100" dist="38100" dir="2700000" algn="tl">
                    <a:srgbClr val="000000"/>
                  </a:outerShdw>
                </a:effectLst>
                <a:latin typeface="Arial" charset="0"/>
              </a:rPr>
              <a:t>(Voice over Internet Protocol - 		Voz sobre Protocolo de Internet)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838200" y="188913"/>
            <a:ext cx="7772400" cy="1223962"/>
          </a:xfrm>
          <a:solidFill>
            <a:schemeClr val="hlink"/>
          </a:solidFill>
          <a:ln w="57150" cap="flat" algn="ctr">
            <a:solidFill>
              <a:srgbClr val="3366FF"/>
            </a:solidFill>
            <a:miter lim="800000"/>
            <a:headEnd/>
            <a:tailEnd/>
          </a:ln>
        </p:spPr>
        <p:txBody>
          <a:bodyPr vert="horz" wrap="square" lIns="91440" tIns="45720" rIns="91440" bIns="45720" numCol="1" anchor="ctr" anchorCtr="0" compatLnSpc="1">
            <a:prstTxWarp prst="textNoShape">
              <a:avLst/>
            </a:prstTxWarp>
          </a:bodyPr>
          <a:lstStyle/>
          <a:p>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8019" name="Text Box 3"/>
          <p:cNvSpPr txBox="1">
            <a:spLocks noChangeArrowheads="1"/>
          </p:cNvSpPr>
          <p:nvPr/>
        </p:nvSpPr>
        <p:spPr bwMode="auto">
          <a:xfrm>
            <a:off x="0" y="1556792"/>
            <a:ext cx="9147398" cy="4585871"/>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  Funciones</a:t>
            </a:r>
          </a:p>
          <a:p>
            <a:pPr lvl="1" algn="l">
              <a:defRPr/>
            </a:pPr>
            <a:r>
              <a:rPr lang="en-US" b="1" i="1" dirty="0">
                <a:solidFill>
                  <a:schemeClr val="accent2"/>
                </a:solidFill>
              </a:rPr>
              <a:t>(Cisco Unified Communications Manager)</a:t>
            </a:r>
            <a:endParaRPr lang="es-MX" sz="36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Procesamiento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Señalización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Medio (Compresión/Descompresión)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Programación de Interfaces a </a:t>
            </a:r>
            <a:r>
              <a:rPr lang="es-MX" sz="28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traves</a:t>
            </a: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de aplicaciones abiertas</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a través de Web Browser (Web Server )</a:t>
            </a:r>
            <a:endParaRPr lang="es-AR"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98018"/>
                                        </p:tgtEl>
                                        <p:attrNameLst>
                                          <p:attrName>style.visibility</p:attrName>
                                        </p:attrNameLst>
                                      </p:cBhvr>
                                      <p:to>
                                        <p:strVal val="visible"/>
                                      </p:to>
                                    </p:set>
                                    <p:anim calcmode="lin" valueType="num">
                                      <p:cBhvr>
                                        <p:cTn id="7" dur="500" fill="hold"/>
                                        <p:tgtEl>
                                          <p:spTgt spid="598018"/>
                                        </p:tgtEl>
                                        <p:attrNameLst>
                                          <p:attrName>ppt_w</p:attrName>
                                        </p:attrNameLst>
                                      </p:cBhvr>
                                      <p:tavLst>
                                        <p:tav tm="0">
                                          <p:val>
                                            <p:fltVal val="0"/>
                                          </p:val>
                                        </p:tav>
                                        <p:tav tm="100000">
                                          <p:val>
                                            <p:strVal val="#ppt_w"/>
                                          </p:val>
                                        </p:tav>
                                      </p:tavLst>
                                    </p:anim>
                                    <p:anim calcmode="lin" valueType="num">
                                      <p:cBhvr>
                                        <p:cTn id="8" dur="500" fill="hold"/>
                                        <p:tgtEl>
                                          <p:spTgt spid="598018"/>
                                        </p:tgtEl>
                                        <p:attrNameLst>
                                          <p:attrName>ppt_h</p:attrName>
                                        </p:attrNameLst>
                                      </p:cBhvr>
                                      <p:tavLst>
                                        <p:tav tm="0">
                                          <p:val>
                                            <p:fltVal val="0"/>
                                          </p:val>
                                        </p:tav>
                                        <p:tav tm="100000">
                                          <p:val>
                                            <p:strVal val="#ppt_h"/>
                                          </p:val>
                                        </p:tav>
                                      </p:tavLst>
                                    </p:anim>
                                    <p:animEffect transition="in" filter="fade">
                                      <p:cBhvr>
                                        <p:cTn id="9" dur="500"/>
                                        <p:tgtEl>
                                          <p:spTgt spid="5980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98019"/>
                                        </p:tgtEl>
                                        <p:attrNameLst>
                                          <p:attrName>style.visibility</p:attrName>
                                        </p:attrNameLst>
                                      </p:cBhvr>
                                      <p:to>
                                        <p:strVal val="visible"/>
                                      </p:to>
                                    </p:set>
                                    <p:animEffect transition="in" filter="wipe(down)">
                                      <p:cBhvr>
                                        <p:cTn id="14" dur="500"/>
                                        <p:tgtEl>
                                          <p:spTgt spid="59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8" grpId="0" animBg="1"/>
      <p:bldP spid="5980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9" name="Text Box 3"/>
          <p:cNvSpPr txBox="1">
            <a:spLocks noChangeArrowheads="1"/>
          </p:cNvSpPr>
          <p:nvPr/>
        </p:nvSpPr>
        <p:spPr bwMode="auto">
          <a:xfrm>
            <a:off x="0" y="213064"/>
            <a:ext cx="9144000" cy="1015663"/>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p>
          <a:p>
            <a:pPr lvl="1" algn="l">
              <a:defRPr/>
            </a:pPr>
            <a:r>
              <a:rPr lang="en-US" sz="2400" b="1" i="1" dirty="0">
                <a:solidFill>
                  <a:schemeClr val="accent2"/>
                </a:solidFill>
              </a:rPr>
              <a:t>(Cisco Unified Communications Manager)</a:t>
            </a:r>
            <a:endParaRPr lang="es-MX" sz="28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p:txBody>
      </p:sp>
      <p:pic>
        <p:nvPicPr>
          <p:cNvPr id="5" name="Imagen 4">
            <a:extLst>
              <a:ext uri="{FF2B5EF4-FFF2-40B4-BE49-F238E27FC236}">
                <a16:creationId xmlns:a16="http://schemas.microsoft.com/office/drawing/2014/main" id="{757B456F-3CBB-4C2C-B1F6-4012B36BE49E}"/>
              </a:ext>
            </a:extLst>
          </p:cNvPr>
          <p:cNvPicPr>
            <a:picLocks noChangeAspect="1"/>
          </p:cNvPicPr>
          <p:nvPr/>
        </p:nvPicPr>
        <p:blipFill>
          <a:blip r:embed="rId3"/>
          <a:stretch>
            <a:fillRect/>
          </a:stretch>
        </p:blipFill>
        <p:spPr>
          <a:xfrm>
            <a:off x="7041790" y="309323"/>
            <a:ext cx="1944216" cy="823144"/>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6" name="Imagen 5">
            <a:extLst>
              <a:ext uri="{FF2B5EF4-FFF2-40B4-BE49-F238E27FC236}">
                <a16:creationId xmlns:a16="http://schemas.microsoft.com/office/drawing/2014/main" id="{0B3C67DB-0672-4A56-8FCA-97EB8D0C0268}"/>
              </a:ext>
            </a:extLst>
          </p:cNvPr>
          <p:cNvPicPr>
            <a:picLocks noChangeAspect="1"/>
          </p:cNvPicPr>
          <p:nvPr/>
        </p:nvPicPr>
        <p:blipFill>
          <a:blip r:embed="rId4"/>
          <a:stretch>
            <a:fillRect/>
          </a:stretch>
        </p:blipFill>
        <p:spPr>
          <a:xfrm>
            <a:off x="143558" y="1359181"/>
            <a:ext cx="7939322" cy="5160152"/>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7" name="Imagen 6">
            <a:extLst>
              <a:ext uri="{FF2B5EF4-FFF2-40B4-BE49-F238E27FC236}">
                <a16:creationId xmlns:a16="http://schemas.microsoft.com/office/drawing/2014/main" id="{E18C8680-F5E5-4FF8-A6B1-AE8FAE544216}"/>
              </a:ext>
            </a:extLst>
          </p:cNvPr>
          <p:cNvPicPr>
            <a:picLocks noChangeAspect="1"/>
          </p:cNvPicPr>
          <p:nvPr/>
        </p:nvPicPr>
        <p:blipFill>
          <a:blip r:embed="rId5"/>
          <a:stretch>
            <a:fillRect/>
          </a:stretch>
        </p:blipFill>
        <p:spPr>
          <a:xfrm>
            <a:off x="799160" y="1937707"/>
            <a:ext cx="8201282" cy="461097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spTree>
    <p:extLst>
      <p:ext uri="{BB962C8B-B14F-4D97-AF65-F5344CB8AC3E}">
        <p14:creationId xmlns:p14="http://schemas.microsoft.com/office/powerpoint/2010/main" val="18427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8019"/>
                                        </p:tgtEl>
                                        <p:attrNameLst>
                                          <p:attrName>style.visibility</p:attrName>
                                        </p:attrNameLst>
                                      </p:cBhvr>
                                      <p:to>
                                        <p:strVal val="visible"/>
                                      </p:to>
                                    </p:set>
                                    <p:animEffect transition="in" filter="wipe(down)">
                                      <p:cBhvr>
                                        <p:cTn id="7" dur="500"/>
                                        <p:tgtEl>
                                          <p:spTgt spid="59801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838200" y="0"/>
            <a:ext cx="7772400" cy="1052513"/>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3923" name="Text Box 3"/>
          <p:cNvSpPr txBox="1">
            <a:spLocks noChangeArrowheads="1"/>
          </p:cNvSpPr>
          <p:nvPr/>
        </p:nvSpPr>
        <p:spPr bwMode="auto">
          <a:xfrm>
            <a:off x="250825" y="1143000"/>
            <a:ext cx="8713788" cy="514667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Call</a:t>
            </a:r>
            <a:r>
              <a:rPr lang="es-MX" sz="3600" i="1" dirty="0">
                <a:effectLst>
                  <a:outerShdw blurRad="38100" dist="38100" dir="2700000" algn="tl">
                    <a:srgbClr val="FFFFFF"/>
                  </a:outerShdw>
                </a:effectLst>
                <a:ea typeface="Arial Unicode MS" pitchFamily="34" charset="-128"/>
                <a:cs typeface="Arial Unicode MS" pitchFamily="34" charset="-128"/>
              </a:rPr>
              <a:t> Manager permite implementar los siguientes servicios :</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Mensajes de Voz (</a:t>
            </a:r>
            <a:r>
              <a:rPr lang="es-MX" i="1" dirty="0" err="1">
                <a:effectLst>
                  <a:outerShdw blurRad="38100" dist="38100" dir="2700000" algn="tl">
                    <a:srgbClr val="FFFFFF"/>
                  </a:outerShdw>
                </a:effectLst>
                <a:ea typeface="Arial Unicode MS" pitchFamily="34" charset="-128"/>
                <a:cs typeface="Arial Unicode MS" pitchFamily="34" charset="-128"/>
              </a:rPr>
              <a:t>Direccionable</a:t>
            </a:r>
            <a:r>
              <a:rPr lang="es-MX" i="1" dirty="0">
                <a:effectLst>
                  <a:outerShdw blurRad="38100" dist="38100" dir="2700000" algn="tl">
                    <a:srgbClr val="FFFFFF"/>
                  </a:outerShdw>
                </a:effectLst>
                <a:ea typeface="Arial Unicode MS" pitchFamily="34" charset="-128"/>
                <a:cs typeface="Arial Unicode MS" pitchFamily="34" charset="-128"/>
              </a:rPr>
              <a:t>)</a:t>
            </a:r>
          </a:p>
          <a:p>
            <a:pPr lvl="2"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SoftPhone</a:t>
            </a:r>
            <a:r>
              <a:rPr lang="es-MX" i="1" dirty="0">
                <a:effectLst>
                  <a:outerShdw blurRad="38100" dist="38100" dir="2700000" algn="tl">
                    <a:srgbClr val="FFFFFF"/>
                  </a:outerShdw>
                </a:effectLst>
                <a:ea typeface="Arial Unicode MS" pitchFamily="34" charset="-128"/>
                <a:cs typeface="Arial Unicode MS" pitchFamily="34" charset="-128"/>
              </a:rPr>
              <a:t> o TE en PC.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Conferencia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Comandos de Consola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Otras Funciones Suplementarias :</a:t>
            </a:r>
          </a:p>
          <a:p>
            <a:pPr lvl="3"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Reconfiguración de Internos </a:t>
            </a:r>
          </a:p>
          <a:p>
            <a:pPr lvl="3"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Forwardeo</a:t>
            </a:r>
            <a:r>
              <a:rPr lang="es-MX" i="1" dirty="0">
                <a:effectLst>
                  <a:outerShdw blurRad="38100" dist="38100" dir="2700000" algn="tl">
                    <a:srgbClr val="FFFFFF"/>
                  </a:outerShdw>
                </a:effectLst>
                <a:ea typeface="Arial Unicode MS" pitchFamily="34" charset="-128"/>
                <a:cs typeface="Arial Unicode MS" pitchFamily="34" charset="-128"/>
              </a:rPr>
              <a:t> etc.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Gestión de Ancho de Banda</a:t>
            </a: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593923"/>
                                        </p:tgtEl>
                                        <p:attrNameLst>
                                          <p:attrName>style.visibility</p:attrName>
                                        </p:attrNameLst>
                                      </p:cBhvr>
                                      <p:to>
                                        <p:strVal val="visible"/>
                                      </p:to>
                                    </p:set>
                                    <p:animEffect transition="in" filter="fade">
                                      <p:cBhvr>
                                        <p:cTn id="11" dur="2000"/>
                                        <p:tgtEl>
                                          <p:spTgt spid="593923"/>
                                        </p:tgtEl>
                                      </p:cBhvr>
                                    </p:animEffect>
                                    <p:anim calcmode="lin" valueType="num">
                                      <p:cBhvr>
                                        <p:cTn id="12" dur="2000" fill="hold"/>
                                        <p:tgtEl>
                                          <p:spTgt spid="593923"/>
                                        </p:tgtEl>
                                        <p:attrNameLst>
                                          <p:attrName>ppt_w</p:attrName>
                                        </p:attrNameLst>
                                      </p:cBhvr>
                                      <p:tavLst>
                                        <p:tav tm="0" fmla="#ppt_w*sin(2.5*pi*$)">
                                          <p:val>
                                            <p:fltVal val="0"/>
                                          </p:val>
                                        </p:tav>
                                        <p:tav tm="100000">
                                          <p:val>
                                            <p:fltVal val="1"/>
                                          </p:val>
                                        </p:tav>
                                      </p:tavLst>
                                    </p:anim>
                                    <p:anim calcmode="lin" valueType="num">
                                      <p:cBhvr>
                                        <p:cTn id="13" dur="2000" fill="hold"/>
                                        <p:tgtEl>
                                          <p:spTgt spid="5939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animBg="1"/>
      <p:bldP spid="5939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188913"/>
            <a:ext cx="7772400" cy="1079500"/>
          </a:xfrm>
          <a:solidFill>
            <a:schemeClr val="hlink"/>
          </a:solidFill>
          <a:ln w="57150" cap="flat" algn="ctr">
            <a:solidFill>
              <a:srgbClr val="3366FF"/>
            </a:solidFill>
          </a:ln>
        </p:spPr>
        <p:txBody>
          <a:bodyPr/>
          <a:lstStyle/>
          <a:p>
            <a:pPr>
              <a:defRPr/>
            </a:pPr>
            <a:r>
              <a:rPr lang="es-ES_tradnl" sz="3200" b="1" i="1">
                <a:solidFill>
                  <a:srgbClr val="800000"/>
                </a:solidFill>
                <a:effectLst>
                  <a:outerShdw blurRad="38100" dist="38100" dir="2700000" algn="tl">
                    <a:srgbClr val="000000"/>
                  </a:outerShdw>
                </a:effectLst>
                <a:latin typeface="Arial" charset="0"/>
              </a:rPr>
              <a:t>Telefonía IP</a:t>
            </a:r>
            <a:br>
              <a:rPr lang="es-ES_tradnl" sz="3200" b="1" i="1">
                <a:solidFill>
                  <a:srgbClr val="800000"/>
                </a:solidFill>
                <a:effectLst>
                  <a:outerShdw blurRad="38100" dist="38100" dir="2700000" algn="tl">
                    <a:srgbClr val="000000"/>
                  </a:outerShdw>
                </a:effectLst>
                <a:latin typeface="Arial" charset="0"/>
              </a:rPr>
            </a:br>
            <a:r>
              <a:rPr lang="es-ES_tradnl" sz="3200" b="1" i="1">
                <a:solidFill>
                  <a:srgbClr val="800000"/>
                </a:solidFill>
                <a:effectLst>
                  <a:outerShdw blurRad="38100" dist="38100" dir="2700000" algn="tl">
                    <a:srgbClr val="000000"/>
                  </a:outerShdw>
                </a:effectLst>
                <a:latin typeface="Arial" charset="0"/>
              </a:rPr>
              <a:t>Componentes y Características</a:t>
            </a:r>
            <a:endParaRPr lang="es-AR" sz="3200" b="1" i="1">
              <a:solidFill>
                <a:srgbClr val="800000"/>
              </a:solidFill>
              <a:effectLst>
                <a:outerShdw blurRad="38100" dist="38100" dir="2700000" algn="tl">
                  <a:srgbClr val="000000"/>
                </a:outerShdw>
              </a:effectLst>
              <a:latin typeface="Arial" charset="0"/>
            </a:endParaRPr>
          </a:p>
        </p:txBody>
      </p:sp>
      <p:sp>
        <p:nvSpPr>
          <p:cNvPr id="599043" name="Text Box 3"/>
          <p:cNvSpPr txBox="1">
            <a:spLocks noChangeArrowheads="1"/>
          </p:cNvSpPr>
          <p:nvPr/>
        </p:nvSpPr>
        <p:spPr bwMode="auto">
          <a:xfrm>
            <a:off x="107505" y="1484313"/>
            <a:ext cx="9036496" cy="5270500"/>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Requerimientos de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tipo</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Plataforma Intel 1 o 2 Procesadores</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 Windows Server</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Motor SQL</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Memoria (16 GB)</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Disco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Rigido</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(1 TB) </a:t>
            </a: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8676" name="Picture 4" descr="mcs"/>
          <p:cNvPicPr>
            <a:picLocks noChangeAspect="1" noChangeArrowheads="1"/>
          </p:cNvPicPr>
          <p:nvPr/>
        </p:nvPicPr>
        <p:blipFill>
          <a:blip r:embed="rId2" cstate="print"/>
          <a:srcRect/>
          <a:stretch>
            <a:fillRect/>
          </a:stretch>
        </p:blipFill>
        <p:spPr bwMode="auto">
          <a:xfrm>
            <a:off x="5796136" y="4437112"/>
            <a:ext cx="3048000" cy="1912938"/>
          </a:xfrm>
          <a:prstGeom prst="rect">
            <a:avLst/>
          </a:prstGeom>
          <a:solidFill>
            <a:schemeClr val="accent6">
              <a:lumMod val="20000"/>
              <a:lumOff val="80000"/>
            </a:schemeClr>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9042"/>
                                        </p:tgtEl>
                                        <p:attrNameLst>
                                          <p:attrName>style.visibility</p:attrName>
                                        </p:attrNameLst>
                                      </p:cBhvr>
                                      <p:to>
                                        <p:strVal val="visible"/>
                                      </p:to>
                                    </p:set>
                                    <p:animEffect transition="in" filter="fade">
                                      <p:cBhvr>
                                        <p:cTn id="7" dur="500"/>
                                        <p:tgtEl>
                                          <p:spTgt spid="5990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9043"/>
                                        </p:tgtEl>
                                        <p:attrNameLst>
                                          <p:attrName>style.visibility</p:attrName>
                                        </p:attrNameLst>
                                      </p:cBhvr>
                                      <p:to>
                                        <p:strVal val="visible"/>
                                      </p:to>
                                    </p:set>
                                    <p:animEffect transition="in" filter="fade">
                                      <p:cBhvr>
                                        <p:cTn id="12" dur="500"/>
                                        <p:tgtEl>
                                          <p:spTgt spid="59904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8676"/>
                                        </p:tgtEl>
                                        <p:attrNameLst>
                                          <p:attrName>style.visibility</p:attrName>
                                        </p:attrNameLst>
                                      </p:cBhvr>
                                      <p:to>
                                        <p:strVal val="visible"/>
                                      </p:to>
                                    </p:set>
                                    <p:anim calcmode="lin" valueType="num">
                                      <p:cBhvr additive="base">
                                        <p:cTn id="16" dur="500" fill="hold"/>
                                        <p:tgtEl>
                                          <p:spTgt spid="28676"/>
                                        </p:tgtEl>
                                        <p:attrNameLst>
                                          <p:attrName>ppt_x</p:attrName>
                                        </p:attrNameLst>
                                      </p:cBhvr>
                                      <p:tavLst>
                                        <p:tav tm="0">
                                          <p:val>
                                            <p:strVal val="#ppt_x"/>
                                          </p:val>
                                        </p:tav>
                                        <p:tav tm="100000">
                                          <p:val>
                                            <p:strVal val="#ppt_x"/>
                                          </p:val>
                                        </p:tav>
                                      </p:tavLst>
                                    </p:anim>
                                    <p:anim calcmode="lin" valueType="num">
                                      <p:cBhvr additive="base">
                                        <p:cTn id="17"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animBg="1"/>
      <p:bldP spid="5990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838200" y="0"/>
            <a:ext cx="7772400" cy="1125538"/>
          </a:xfrm>
          <a:solidFill>
            <a:schemeClr val="accent6">
              <a:lumMod val="20000"/>
              <a:lumOff val="80000"/>
            </a:schemeClr>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00067" name="Text Box 3"/>
          <p:cNvSpPr txBox="1">
            <a:spLocks noChangeArrowheads="1"/>
          </p:cNvSpPr>
          <p:nvPr/>
        </p:nvSpPr>
        <p:spPr bwMode="auto">
          <a:xfrm>
            <a:off x="179388" y="1412875"/>
            <a:ext cx="8713787" cy="417195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Consola de Atención :</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Herramienta para atender, conmutar y redireccionar llamadas , programada para telefonistas y operadores de centrales.</a:t>
            </a:r>
          </a:p>
          <a:p>
            <a:pPr lvl="1" algn="l">
              <a:buFontTx/>
              <a:buChar char="•"/>
              <a:defRPr/>
            </a:pP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Visor de Mail Para Outlook</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Modulo que permite administrar mensajes de voz y redireccionarlo a la casilla de mail.</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00067"/>
                                        </p:tgtEl>
                                        <p:attrNameLst>
                                          <p:attrName>style.visibility</p:attrName>
                                        </p:attrNameLst>
                                      </p:cBhvr>
                                      <p:to>
                                        <p:strVal val="visible"/>
                                      </p:to>
                                    </p:set>
                                    <p:anim calcmode="lin" valueType="num">
                                      <p:cBhvr additive="base">
                                        <p:cTn id="11" dur="500" fill="hold"/>
                                        <p:tgtEl>
                                          <p:spTgt spid="600067"/>
                                        </p:tgtEl>
                                        <p:attrNameLst>
                                          <p:attrName>ppt_x</p:attrName>
                                        </p:attrNameLst>
                                      </p:cBhvr>
                                      <p:tavLst>
                                        <p:tav tm="0">
                                          <p:val>
                                            <p:strVal val="#ppt_x"/>
                                          </p:val>
                                        </p:tav>
                                        <p:tav tm="100000">
                                          <p:val>
                                            <p:strVal val="#ppt_x"/>
                                          </p:val>
                                        </p:tav>
                                      </p:tavLst>
                                    </p:anim>
                                    <p:anim calcmode="lin" valueType="num">
                                      <p:cBhvr additive="base">
                                        <p:cTn id="12" dur="500" fill="hold"/>
                                        <p:tgtEl>
                                          <p:spTgt spid="600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animBg="1"/>
      <p:bldP spid="60006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81987" name="Rectangle 3"/>
          <p:cNvSpPr>
            <a:spLocks noGrp="1" noChangeArrowheads="1"/>
          </p:cNvSpPr>
          <p:nvPr>
            <p:ph type="body" idx="1"/>
          </p:nvPr>
        </p:nvSpPr>
        <p:spPr>
          <a:xfrm>
            <a:off x="0" y="1557338"/>
            <a:ext cx="9144000" cy="4893647"/>
          </a:xfrm>
          <a:solidFill>
            <a:schemeClr val="accent6">
              <a:lumMod val="20000"/>
              <a:lumOff val="80000"/>
            </a:schemeClr>
          </a:solidFill>
          <a:ln w="57150" cap="flat" cmpd="thickThin" algn="ctr">
            <a:solidFill>
              <a:schemeClr val="tx1"/>
            </a:solidFill>
          </a:ln>
        </p:spPr>
        <p:txBody>
          <a:bodyPr>
            <a:spAutoFit/>
          </a:bodyPr>
          <a:lstStyle/>
          <a:p>
            <a:pPr marL="0" indent="0">
              <a:spcBef>
                <a:spcPct val="0"/>
              </a:spcBef>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r>
              <a:rPr lang="es-ES" sz="4800" b="1" i="1" u="sng"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 </a:t>
            </a:r>
          </a:p>
          <a:p>
            <a:pPr marL="457200" lvl="1" indent="0">
              <a:spcBef>
                <a:spcPct val="0"/>
              </a:spcBef>
              <a:buFontTx/>
              <a:buChar char="•"/>
              <a:defRPr/>
            </a:pPr>
            <a:r>
              <a:rPr lang="es-AR"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Enlace con la red telefónica tradicional, actuando de forma transparente para el usuario.</a:t>
            </a:r>
            <a:endPar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 función del Gateway es la de hacer de traductor entre la Telco (PSTN) y la red IP. </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Valorización y el control de la duración de la llamada. </a:t>
            </a: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él se configura el servicio para realizar la valorización ( accounting) de la llamada y el control de su duración (authorization).</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la configuración, se le indica al Gateway que se realice el Accounting en las llamadas de voz sobre IP (</a:t>
            </a:r>
            <a:r>
              <a:rPr lang="es-E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gw</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-accounting), Se configura además el servicio de RADIUS.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1986"/>
                                        </p:tgtEl>
                                        <p:attrNameLst>
                                          <p:attrName>style.visibility</p:attrName>
                                        </p:attrNameLst>
                                      </p:cBhvr>
                                      <p:to>
                                        <p:strVal val="visible"/>
                                      </p:to>
                                    </p:set>
                                    <p:anim calcmode="lin" valueType="num">
                                      <p:cBhvr additive="base">
                                        <p:cTn id="7" dur="500" fill="hold"/>
                                        <p:tgtEl>
                                          <p:spTgt spid="681986"/>
                                        </p:tgtEl>
                                        <p:attrNameLst>
                                          <p:attrName>ppt_x</p:attrName>
                                        </p:attrNameLst>
                                      </p:cBhvr>
                                      <p:tavLst>
                                        <p:tav tm="0">
                                          <p:val>
                                            <p:strVal val="#ppt_x"/>
                                          </p:val>
                                        </p:tav>
                                        <p:tav tm="100000">
                                          <p:val>
                                            <p:strVal val="#ppt_x"/>
                                          </p:val>
                                        </p:tav>
                                      </p:tavLst>
                                    </p:anim>
                                    <p:anim calcmode="lin" valueType="num">
                                      <p:cBhvr additive="base">
                                        <p:cTn id="8" dur="500" fill="hold"/>
                                        <p:tgtEl>
                                          <p:spTgt spid="68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1987">
                                            <p:bg/>
                                          </p:spTgt>
                                        </p:tgtEl>
                                        <p:attrNameLst>
                                          <p:attrName>style.visibility</p:attrName>
                                        </p:attrNameLst>
                                      </p:cBhvr>
                                      <p:to>
                                        <p:strVal val="visible"/>
                                      </p:to>
                                    </p:set>
                                    <p:animEffect transition="in" filter="wipe(down)">
                                      <p:cBhvr>
                                        <p:cTn id="13" dur="500"/>
                                        <p:tgtEl>
                                          <p:spTgt spid="681987">
                                            <p:bg/>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81987">
                                            <p:txEl>
                                              <p:pRg st="0" end="0"/>
                                            </p:txEl>
                                          </p:spTgt>
                                        </p:tgtEl>
                                        <p:attrNameLst>
                                          <p:attrName>style.visibility</p:attrName>
                                        </p:attrNameLst>
                                      </p:cBhvr>
                                      <p:to>
                                        <p:strVal val="visible"/>
                                      </p:to>
                                    </p:set>
                                    <p:animEffect transition="in" filter="wipe(down)">
                                      <p:cBhvr>
                                        <p:cTn id="18" dur="500"/>
                                        <p:tgtEl>
                                          <p:spTgt spid="68198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1987">
                                            <p:txEl>
                                              <p:pRg st="1" end="1"/>
                                            </p:txEl>
                                          </p:spTgt>
                                        </p:tgtEl>
                                        <p:attrNameLst>
                                          <p:attrName>style.visibility</p:attrName>
                                        </p:attrNameLst>
                                      </p:cBhvr>
                                      <p:to>
                                        <p:strVal val="visible"/>
                                      </p:to>
                                    </p:set>
                                    <p:animEffect transition="in" filter="wipe(down)">
                                      <p:cBhvr>
                                        <p:cTn id="23" dur="500"/>
                                        <p:tgtEl>
                                          <p:spTgt spid="68198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81987">
                                            <p:txEl>
                                              <p:pRg st="2" end="2"/>
                                            </p:txEl>
                                          </p:spTgt>
                                        </p:tgtEl>
                                        <p:attrNameLst>
                                          <p:attrName>style.visibility</p:attrName>
                                        </p:attrNameLst>
                                      </p:cBhvr>
                                      <p:to>
                                        <p:strVal val="visible"/>
                                      </p:to>
                                    </p:set>
                                    <p:animEffect transition="in" filter="wipe(down)">
                                      <p:cBhvr>
                                        <p:cTn id="28" dur="500"/>
                                        <p:tgtEl>
                                          <p:spTgt spid="68198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81987">
                                            <p:txEl>
                                              <p:pRg st="3" end="3"/>
                                            </p:txEl>
                                          </p:spTgt>
                                        </p:tgtEl>
                                        <p:attrNameLst>
                                          <p:attrName>style.visibility</p:attrName>
                                        </p:attrNameLst>
                                      </p:cBhvr>
                                      <p:to>
                                        <p:strVal val="visible"/>
                                      </p:to>
                                    </p:set>
                                    <p:animEffect transition="in" filter="wipe(down)">
                                      <p:cBhvr>
                                        <p:cTn id="33" dur="500"/>
                                        <p:tgtEl>
                                          <p:spTgt spid="68198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81987">
                                            <p:txEl>
                                              <p:pRg st="4" end="4"/>
                                            </p:txEl>
                                          </p:spTgt>
                                        </p:tgtEl>
                                        <p:attrNameLst>
                                          <p:attrName>style.visibility</p:attrName>
                                        </p:attrNameLst>
                                      </p:cBhvr>
                                      <p:to>
                                        <p:strVal val="visible"/>
                                      </p:to>
                                    </p:set>
                                    <p:animEffect transition="in" filter="wipe(down)">
                                      <p:cBhvr>
                                        <p:cTn id="38" dur="500"/>
                                        <p:tgtEl>
                                          <p:spTgt spid="68198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81987">
                                            <p:txEl>
                                              <p:pRg st="5" end="5"/>
                                            </p:txEl>
                                          </p:spTgt>
                                        </p:tgtEl>
                                        <p:attrNameLst>
                                          <p:attrName>style.visibility</p:attrName>
                                        </p:attrNameLst>
                                      </p:cBhvr>
                                      <p:to>
                                        <p:strVal val="visible"/>
                                      </p:to>
                                    </p:set>
                                    <p:animEffect transition="in" filter="wipe(down)">
                                      <p:cBhvr>
                                        <p:cTn id="43" dur="500"/>
                                        <p:tgtEl>
                                          <p:spTgt spid="681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6" grpId="0" animBg="1"/>
      <p:bldP spid="681987"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dirty="0">
              <a:solidFill>
                <a:schemeClr val="accent2">
                  <a:lumMod val="50000"/>
                </a:schemeClr>
              </a:solidFill>
              <a:effectLst>
                <a:outerShdw blurRad="38100" dist="38100" dir="2700000" algn="tl">
                  <a:srgbClr val="000000"/>
                </a:outerShdw>
              </a:effectLst>
              <a:latin typeface="Arial" charset="0"/>
            </a:endParaRPr>
          </a:p>
        </p:txBody>
      </p:sp>
      <p:sp>
        <p:nvSpPr>
          <p:cNvPr id="694275" name="Rectangle 3"/>
          <p:cNvSpPr>
            <a:spLocks noGrp="1" noChangeArrowheads="1"/>
          </p:cNvSpPr>
          <p:nvPr>
            <p:ph type="body" idx="1"/>
          </p:nvPr>
        </p:nvSpPr>
        <p:spPr>
          <a:xfrm>
            <a:off x="0" y="1557338"/>
            <a:ext cx="9144000" cy="5249862"/>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6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Traducción entre formatos de transmisión (por ejemplo H.225.0 a H.221) y entre procedimientos de comunicación (por ejemplo H.245 a H.242).</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Traduce entre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codecs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de video y audio usados en las dos redes.</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Procesa la configuración de la llamada y garantiza la limpieza de ambos lados de la comunicación.</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 tipo particular de terminal y es una entidad  (tiene una dirección).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4274"/>
                                        </p:tgtEl>
                                        <p:attrNameLst>
                                          <p:attrName>style.visibility</p:attrName>
                                        </p:attrNameLst>
                                      </p:cBhvr>
                                      <p:to>
                                        <p:strVal val="visible"/>
                                      </p:to>
                                    </p:set>
                                    <p:anim calcmode="lin" valueType="num">
                                      <p:cBhvr additive="base">
                                        <p:cTn id="7" dur="500" fill="hold"/>
                                        <p:tgtEl>
                                          <p:spTgt spid="694274"/>
                                        </p:tgtEl>
                                        <p:attrNameLst>
                                          <p:attrName>ppt_x</p:attrName>
                                        </p:attrNameLst>
                                      </p:cBhvr>
                                      <p:tavLst>
                                        <p:tav tm="0">
                                          <p:val>
                                            <p:strVal val="#ppt_x"/>
                                          </p:val>
                                        </p:tav>
                                        <p:tav tm="100000">
                                          <p:val>
                                            <p:strVal val="#ppt_x"/>
                                          </p:val>
                                        </p:tav>
                                      </p:tavLst>
                                    </p:anim>
                                    <p:anim calcmode="lin" valueType="num">
                                      <p:cBhvr additive="base">
                                        <p:cTn id="8" dur="500" fill="hold"/>
                                        <p:tgtEl>
                                          <p:spTgt spid="6942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94275">
                                            <p:bg/>
                                          </p:spTgt>
                                        </p:tgtEl>
                                        <p:attrNameLst>
                                          <p:attrName>style.visibility</p:attrName>
                                        </p:attrNameLst>
                                      </p:cBhvr>
                                      <p:to>
                                        <p:strVal val="visible"/>
                                      </p:to>
                                    </p:set>
                                    <p:animEffect transition="in" filter="circle(in)">
                                      <p:cBhvr>
                                        <p:cTn id="13" dur="2000"/>
                                        <p:tgtEl>
                                          <p:spTgt spid="6942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94275">
                                            <p:txEl>
                                              <p:pRg st="0" end="0"/>
                                            </p:txEl>
                                          </p:spTgt>
                                        </p:tgtEl>
                                        <p:attrNameLst>
                                          <p:attrName>style.visibility</p:attrName>
                                        </p:attrNameLst>
                                      </p:cBhvr>
                                      <p:to>
                                        <p:strVal val="visible"/>
                                      </p:to>
                                    </p:set>
                                    <p:animEffect transition="in" filter="circle(in)">
                                      <p:cBhvr>
                                        <p:cTn id="18" dur="2000"/>
                                        <p:tgtEl>
                                          <p:spTgt spid="6942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94275">
                                            <p:txEl>
                                              <p:pRg st="1" end="1"/>
                                            </p:txEl>
                                          </p:spTgt>
                                        </p:tgtEl>
                                        <p:attrNameLst>
                                          <p:attrName>style.visibility</p:attrName>
                                        </p:attrNameLst>
                                      </p:cBhvr>
                                      <p:to>
                                        <p:strVal val="visible"/>
                                      </p:to>
                                    </p:set>
                                    <p:animEffect transition="in" filter="circle(in)">
                                      <p:cBhvr>
                                        <p:cTn id="23" dur="2000"/>
                                        <p:tgtEl>
                                          <p:spTgt spid="69427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94275">
                                            <p:txEl>
                                              <p:pRg st="2" end="2"/>
                                            </p:txEl>
                                          </p:spTgt>
                                        </p:tgtEl>
                                        <p:attrNameLst>
                                          <p:attrName>style.visibility</p:attrName>
                                        </p:attrNameLst>
                                      </p:cBhvr>
                                      <p:to>
                                        <p:strVal val="visible"/>
                                      </p:to>
                                    </p:set>
                                    <p:animEffect transition="in" filter="circle(in)">
                                      <p:cBhvr>
                                        <p:cTn id="28" dur="2000"/>
                                        <p:tgtEl>
                                          <p:spTgt spid="69427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94275">
                                            <p:txEl>
                                              <p:pRg st="3" end="3"/>
                                            </p:txEl>
                                          </p:spTgt>
                                        </p:tgtEl>
                                        <p:attrNameLst>
                                          <p:attrName>style.visibility</p:attrName>
                                        </p:attrNameLst>
                                      </p:cBhvr>
                                      <p:to>
                                        <p:strVal val="visible"/>
                                      </p:to>
                                    </p:set>
                                    <p:animEffect transition="in" filter="circle(in)">
                                      <p:cBhvr>
                                        <p:cTn id="33" dur="2000"/>
                                        <p:tgtEl>
                                          <p:spTgt spid="69427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94275">
                                            <p:txEl>
                                              <p:pRg st="4" end="4"/>
                                            </p:txEl>
                                          </p:spTgt>
                                        </p:tgtEl>
                                        <p:attrNameLst>
                                          <p:attrName>style.visibility</p:attrName>
                                        </p:attrNameLst>
                                      </p:cBhvr>
                                      <p:to>
                                        <p:strVal val="visible"/>
                                      </p:to>
                                    </p:set>
                                    <p:animEffect transition="in" filter="circle(in)">
                                      <p:cBhvr>
                                        <p:cTn id="38" dur="2000"/>
                                        <p:tgtEl>
                                          <p:spTgt spid="69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animBg="1"/>
      <p:bldP spid="69427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115615" y="260350"/>
            <a:ext cx="7340997" cy="1143000"/>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95299" name="Rectangle 3"/>
          <p:cNvSpPr>
            <a:spLocks noGrp="1" noChangeArrowheads="1"/>
          </p:cNvSpPr>
          <p:nvPr>
            <p:ph type="body" idx="1"/>
          </p:nvPr>
        </p:nvSpPr>
        <p:spPr>
          <a:xfrm>
            <a:off x="0" y="1557338"/>
            <a:ext cx="9144000" cy="5157787"/>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5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Refleja las características del terminal que está en la red basada en paquetes, en la PSTN y viceversa.</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Las principales aplicaciones de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son:</a:t>
            </a: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telefónicos analógicos conectados a la PSTN.</a:t>
            </a: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remotos bajo protocolo H323/SIP  sobre redes basadas en conmutación de circuitos o la red telefónica básica conmutada.</a:t>
            </a:r>
            <a:r>
              <a:rPr lang="en-U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5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95299">
                                            <p:bg/>
                                          </p:spTgt>
                                        </p:tgtEl>
                                        <p:attrNameLst>
                                          <p:attrName>style.visibility</p:attrName>
                                        </p:attrNameLst>
                                      </p:cBhvr>
                                      <p:to>
                                        <p:strVal val="visible"/>
                                      </p:to>
                                    </p:set>
                                    <p:animEffect transition="in" filter="wheel(1)">
                                      <p:cBhvr>
                                        <p:cTn id="11" dur="2000"/>
                                        <p:tgtEl>
                                          <p:spTgt spid="6952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95299">
                                            <p:txEl>
                                              <p:pRg st="0" end="0"/>
                                            </p:txEl>
                                          </p:spTgt>
                                        </p:tgtEl>
                                        <p:attrNameLst>
                                          <p:attrName>style.visibility</p:attrName>
                                        </p:attrNameLst>
                                      </p:cBhvr>
                                      <p:to>
                                        <p:strVal val="visible"/>
                                      </p:to>
                                    </p:set>
                                    <p:animEffect transition="in" filter="wheel(1)">
                                      <p:cBhvr>
                                        <p:cTn id="16" dur="2000"/>
                                        <p:tgtEl>
                                          <p:spTgt spid="6952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95299">
                                            <p:txEl>
                                              <p:pRg st="1" end="1"/>
                                            </p:txEl>
                                          </p:spTgt>
                                        </p:tgtEl>
                                        <p:attrNameLst>
                                          <p:attrName>style.visibility</p:attrName>
                                        </p:attrNameLst>
                                      </p:cBhvr>
                                      <p:to>
                                        <p:strVal val="visible"/>
                                      </p:to>
                                    </p:set>
                                    <p:animEffect transition="in" filter="wheel(1)">
                                      <p:cBhvr>
                                        <p:cTn id="21" dur="2000"/>
                                        <p:tgtEl>
                                          <p:spTgt spid="6952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695299">
                                            <p:txEl>
                                              <p:pRg st="2" end="2"/>
                                            </p:txEl>
                                          </p:spTgt>
                                        </p:tgtEl>
                                        <p:attrNameLst>
                                          <p:attrName>style.visibility</p:attrName>
                                        </p:attrNameLst>
                                      </p:cBhvr>
                                      <p:to>
                                        <p:strVal val="visible"/>
                                      </p:to>
                                    </p:set>
                                    <p:animEffect transition="in" filter="wheel(1)">
                                      <p:cBhvr>
                                        <p:cTn id="26" dur="2000"/>
                                        <p:tgtEl>
                                          <p:spTgt spid="695299">
                                            <p:txEl>
                                              <p:pRg st="2" end="2"/>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695299">
                                            <p:txEl>
                                              <p:pRg st="3" end="3"/>
                                            </p:txEl>
                                          </p:spTgt>
                                        </p:tgtEl>
                                        <p:attrNameLst>
                                          <p:attrName>style.visibility</p:attrName>
                                        </p:attrNameLst>
                                      </p:cBhvr>
                                      <p:to>
                                        <p:strVal val="visible"/>
                                      </p:to>
                                    </p:set>
                                    <p:animEffect transition="in" filter="wheel(1)">
                                      <p:cBhvr>
                                        <p:cTn id="29" dur="2000"/>
                                        <p:tgtEl>
                                          <p:spTgt spid="695299">
                                            <p:txEl>
                                              <p:pRg st="3" end="3"/>
                                            </p:tx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695299">
                                            <p:txEl>
                                              <p:pRg st="4" end="4"/>
                                            </p:txEl>
                                          </p:spTgt>
                                        </p:tgtEl>
                                        <p:attrNameLst>
                                          <p:attrName>style.visibility</p:attrName>
                                        </p:attrNameLst>
                                      </p:cBhvr>
                                      <p:to>
                                        <p:strVal val="visible"/>
                                      </p:to>
                                    </p:set>
                                    <p:animEffect transition="in" filter="wheel(1)">
                                      <p:cBhvr>
                                        <p:cTn id="32" dur="2000"/>
                                        <p:tgtEl>
                                          <p:spTgt spid="695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nimBg="1"/>
      <p:bldP spid="69529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105025" y="1762125"/>
            <a:ext cx="9144000" cy="0"/>
          </a:xfrm>
          <a:prstGeom prst="rect">
            <a:avLst/>
          </a:prstGeom>
          <a:noFill/>
          <a:ln w="9525">
            <a:no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chemeClr val="accent6">
                <a:lumMod val="60000"/>
                <a:lumOff val="40000"/>
              </a:schemeClr>
            </a:solidFill>
            <a:miter lim="800000"/>
            <a:headEnd/>
            <a:tailEnd/>
          </a:ln>
          <a:effectLst/>
        </p:spPr>
        <p:txBody>
          <a:bodyPr anchor="ctr"/>
          <a:lstStyle/>
          <a:p>
            <a:pPr>
              <a:defRPr/>
            </a:pPr>
            <a:r>
              <a:rPr lang="es-ES_tradnl" b="1" i="1" dirty="0">
                <a:solidFill>
                  <a:schemeClr val="accent2">
                    <a:lumMod val="50000"/>
                  </a:schemeClr>
                </a:solidFill>
                <a:effectLst>
                  <a:outerShdw blurRad="38100" dist="38100" dir="2700000" algn="tl">
                    <a:srgbClr val="000000"/>
                  </a:outerShdw>
                </a:effectLst>
              </a:rPr>
              <a:t>Telefonía IP</a:t>
            </a:r>
            <a:br>
              <a:rPr lang="es-ES_tradnl" b="1" i="1" dirty="0">
                <a:solidFill>
                  <a:schemeClr val="accent2">
                    <a:lumMod val="50000"/>
                  </a:schemeClr>
                </a:solidFill>
                <a:effectLst>
                  <a:outerShdw blurRad="38100" dist="38100" dir="2700000" algn="tl">
                    <a:srgbClr val="000000"/>
                  </a:outerShdw>
                </a:effectLst>
              </a:rPr>
            </a:br>
            <a:r>
              <a:rPr lang="es-ES_tradnl" b="1" i="1" dirty="0">
                <a:solidFill>
                  <a:schemeClr val="accent2">
                    <a:lumMod val="50000"/>
                  </a:schemeClr>
                </a:solidFill>
                <a:effectLst>
                  <a:outerShdw blurRad="38100" dist="38100" dir="2700000" algn="tl">
                    <a:srgbClr val="000000"/>
                  </a:outerShdw>
                </a:effectLst>
              </a:rPr>
              <a:t>Componentes y Características</a:t>
            </a:r>
            <a:endParaRPr lang="es-ES" b="1" i="1" dirty="0">
              <a:solidFill>
                <a:schemeClr val="accent2">
                  <a:lumMod val="50000"/>
                </a:schemeClr>
              </a:solidFill>
              <a:effectLst>
                <a:outerShdw blurRad="38100" dist="38100" dir="2700000" algn="tl">
                  <a:srgbClr val="000000"/>
                </a:outerShdw>
              </a:effectLst>
            </a:endParaRPr>
          </a:p>
        </p:txBody>
      </p:sp>
      <p:sp>
        <p:nvSpPr>
          <p:cNvPr id="70662"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70664" name="Picture 8"/>
          <p:cNvPicPr>
            <a:picLocks noChangeAspect="1" noChangeArrowheads="1"/>
          </p:cNvPicPr>
          <p:nvPr/>
        </p:nvPicPr>
        <p:blipFill>
          <a:blip r:embed="rId3" cstate="print"/>
          <a:srcRect/>
          <a:stretch>
            <a:fillRect/>
          </a:stretch>
        </p:blipFill>
        <p:spPr bwMode="auto">
          <a:xfrm>
            <a:off x="250826" y="1556792"/>
            <a:ext cx="8497887" cy="48244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0664"/>
                                        </p:tgtEl>
                                        <p:attrNameLst>
                                          <p:attrName>style.visibility</p:attrName>
                                        </p:attrNameLst>
                                      </p:cBhvr>
                                      <p:to>
                                        <p:strVal val="visible"/>
                                      </p:to>
                                    </p:set>
                                    <p:anim calcmode="lin" valueType="num">
                                      <p:cBhvr additive="base">
                                        <p:cTn id="11" dur="500" fill="hold"/>
                                        <p:tgtEl>
                                          <p:spTgt spid="70664"/>
                                        </p:tgtEl>
                                        <p:attrNameLst>
                                          <p:attrName>ppt_x</p:attrName>
                                        </p:attrNameLst>
                                      </p:cBhvr>
                                      <p:tavLst>
                                        <p:tav tm="0">
                                          <p:val>
                                            <p:strVal val="#ppt_x"/>
                                          </p:val>
                                        </p:tav>
                                        <p:tav tm="100000">
                                          <p:val>
                                            <p:strVal val="#ppt_x"/>
                                          </p:val>
                                        </p:tav>
                                      </p:tavLst>
                                    </p:anim>
                                    <p:anim calcmode="lin" valueType="num">
                                      <p:cBhvr additive="base">
                                        <p:cTn id="12" dur="500" fill="hold"/>
                                        <p:tgtEl>
                                          <p:spTgt spid="70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340768"/>
            <a:ext cx="9144000" cy="0"/>
          </a:xfrm>
          <a:prstGeom prst="rect">
            <a:avLst/>
          </a:prstGeom>
          <a:noFill/>
          <a:ln w="9525">
            <a:solidFill>
              <a:schemeClr val="accent6">
                <a:lumMod val="60000"/>
                <a:lumOff val="40000"/>
              </a:schemeClr>
            </a:solid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b="1" i="1">
                <a:solidFill>
                  <a:schemeClr val="accent2">
                    <a:lumMod val="50000"/>
                  </a:schemeClr>
                </a:solidFill>
                <a:effectLst>
                  <a:outerShdw blurRad="38100" dist="38100" dir="2700000" algn="tl">
                    <a:srgbClr val="000000"/>
                  </a:outerShdw>
                </a:effectLst>
              </a:rPr>
              <a:t>Telefonía IP</a:t>
            </a:r>
            <a:br>
              <a:rPr lang="es-ES_tradnl" b="1" i="1">
                <a:solidFill>
                  <a:schemeClr val="accent2">
                    <a:lumMod val="50000"/>
                  </a:schemeClr>
                </a:solidFill>
                <a:effectLst>
                  <a:outerShdw blurRad="38100" dist="38100" dir="2700000" algn="tl">
                    <a:srgbClr val="000000"/>
                  </a:outerShdw>
                </a:effectLst>
              </a:rPr>
            </a:br>
            <a:r>
              <a:rPr lang="es-ES_tradnl" b="1" i="1">
                <a:solidFill>
                  <a:schemeClr val="accent2">
                    <a:lumMod val="50000"/>
                  </a:schemeClr>
                </a:solidFill>
                <a:effectLst>
                  <a:outerShdw blurRad="38100" dist="38100" dir="2700000" algn="tl">
                    <a:srgbClr val="000000"/>
                  </a:outerShdw>
                </a:effectLst>
              </a:rPr>
              <a:t>Componentes y Características</a:t>
            </a:r>
            <a:endParaRPr lang="es-ES" b="1" i="1">
              <a:solidFill>
                <a:schemeClr val="accent2">
                  <a:lumMod val="50000"/>
                </a:schemeClr>
              </a:solidFill>
              <a:effectLst>
                <a:outerShdw blurRad="38100" dist="38100" dir="2700000" algn="tl">
                  <a:srgbClr val="000000"/>
                </a:outerShdw>
              </a:effectLst>
            </a:endParaRPr>
          </a:p>
        </p:txBody>
      </p:sp>
      <p:sp>
        <p:nvSpPr>
          <p:cNvPr id="33799"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33801" name="Picture 9"/>
          <p:cNvPicPr>
            <a:picLocks noChangeAspect="1" noChangeArrowheads="1"/>
          </p:cNvPicPr>
          <p:nvPr/>
        </p:nvPicPr>
        <p:blipFill>
          <a:blip r:embed="rId3" cstate="print"/>
          <a:srcRect/>
          <a:stretch>
            <a:fillRect/>
          </a:stretch>
        </p:blipFill>
        <p:spPr bwMode="auto">
          <a:xfrm>
            <a:off x="0" y="1746473"/>
            <a:ext cx="9144000" cy="50403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801"/>
                                        </p:tgtEl>
                                        <p:attrNameLst>
                                          <p:attrName>style.visibility</p:attrName>
                                        </p:attrNameLst>
                                      </p:cBhvr>
                                      <p:to>
                                        <p:strVal val="visible"/>
                                      </p:to>
                                    </p:set>
                                    <p:animEffect transition="in" filter="fade">
                                      <p:cBhvr>
                                        <p:cTn id="11"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838200" y="260350"/>
            <a:ext cx="7694613" cy="129698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Objetivos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9827" name="Text Box 3"/>
          <p:cNvSpPr txBox="1">
            <a:spLocks noChangeArrowheads="1"/>
          </p:cNvSpPr>
          <p:nvPr/>
        </p:nvSpPr>
        <p:spPr bwMode="auto">
          <a:xfrm>
            <a:off x="179388" y="1844675"/>
            <a:ext cx="8785225" cy="3932238"/>
          </a:xfrm>
          <a:prstGeom prst="rect">
            <a:avLst/>
          </a:prstGeom>
          <a:solidFill>
            <a:schemeClr val="accent2">
              <a:lumMod val="20000"/>
              <a:lumOff val="80000"/>
            </a:schemeClr>
          </a:solidFill>
          <a:ln w="57150" cmpd="thickThin" algn="ctr">
            <a:solidFill>
              <a:schemeClr val="accent2"/>
            </a:solidFill>
            <a:miter lim="800000"/>
            <a:headEnd/>
            <a:tailEnd/>
          </a:ln>
          <a:effectLst/>
        </p:spPr>
        <p:txBody>
          <a:bodyPr>
            <a:spAutoFit/>
          </a:bodyPr>
          <a:lstStyle/>
          <a:p>
            <a:pPr lvl="1" algn="l">
              <a:buFontTx/>
              <a:buChar char="•"/>
              <a:defRPr/>
            </a:pPr>
            <a:r>
              <a:rPr lang="es-MX" sz="3600" b="1" i="1" dirty="0">
                <a:solidFill>
                  <a:schemeClr val="accent2">
                    <a:lumMod val="75000"/>
                  </a:schemeClr>
                </a:solidFill>
                <a:effectLst>
                  <a:outerShdw blurRad="38100" dist="38100" dir="2700000" algn="tl">
                    <a:srgbClr val="FFFFFF"/>
                  </a:outerShdw>
                </a:effectLst>
              </a:rPr>
              <a:t>Una Arquitectura Abierta</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Interfaces Estándares</a:t>
            </a:r>
          </a:p>
          <a:p>
            <a:pPr lvl="1" algn="l">
              <a:buFontTx/>
              <a:buChar char="•"/>
              <a:defRPr/>
            </a:pPr>
            <a:r>
              <a:rPr lang="es-MX" b="1" i="1" dirty="0">
                <a:solidFill>
                  <a:schemeClr val="accent2">
                    <a:lumMod val="75000"/>
                  </a:schemeClr>
                </a:solidFill>
                <a:effectLst>
                  <a:outerShdw blurRad="38100" dist="38100" dir="2700000" algn="tl">
                    <a:srgbClr val="FFFFFF"/>
                  </a:outerShdw>
                </a:effectLst>
              </a:rPr>
              <a:t>No Dependencia de un fabricante Único</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Escalabilidad y Flexibilidad</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Desarrollo rápido de aplicaciones</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Costo de Integración Ventajoso</a:t>
            </a:r>
          </a:p>
          <a:p>
            <a:pPr lvl="1" algn="l">
              <a:buFontTx/>
              <a:buChar char="•"/>
              <a:defRPr/>
            </a:pPr>
            <a:endParaRPr lang="es-AR" sz="3600" i="1" dirty="0">
              <a:solidFill>
                <a:schemeClr val="accent2">
                  <a:lumMod val="75000"/>
                </a:schemeClr>
              </a:solidFill>
              <a:effectLst>
                <a:outerShdw blurRad="38100" dist="38100" dir="2700000" algn="tl">
                  <a:srgbClr val="FFFFFF"/>
                </a:outerShdw>
              </a:effectLst>
            </a:endParaRPr>
          </a:p>
        </p:txBody>
      </p:sp>
    </p:spTree>
    <p:extLst>
      <p:ext uri="{BB962C8B-B14F-4D97-AF65-F5344CB8AC3E}">
        <p14:creationId xmlns:p14="http://schemas.microsoft.com/office/powerpoint/2010/main" val="32743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9826"/>
                                        </p:tgtEl>
                                        <p:attrNameLst>
                                          <p:attrName>style.visibility</p:attrName>
                                        </p:attrNameLst>
                                      </p:cBhvr>
                                      <p:to>
                                        <p:strVal val="visible"/>
                                      </p:to>
                                    </p:set>
                                    <p:anim calcmode="lin" valueType="num">
                                      <p:cBhvr additive="base">
                                        <p:cTn id="7" dur="500" fill="hold"/>
                                        <p:tgtEl>
                                          <p:spTgt spid="589826"/>
                                        </p:tgtEl>
                                        <p:attrNameLst>
                                          <p:attrName>ppt_x</p:attrName>
                                        </p:attrNameLst>
                                      </p:cBhvr>
                                      <p:tavLst>
                                        <p:tav tm="0">
                                          <p:val>
                                            <p:strVal val="#ppt_x"/>
                                          </p:val>
                                        </p:tav>
                                        <p:tav tm="100000">
                                          <p:val>
                                            <p:strVal val="#ppt_x"/>
                                          </p:val>
                                        </p:tav>
                                      </p:tavLst>
                                    </p:anim>
                                    <p:anim calcmode="lin" valueType="num">
                                      <p:cBhvr additive="base">
                                        <p:cTn id="8" dur="500" fill="hold"/>
                                        <p:tgtEl>
                                          <p:spTgt spid="589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9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animBg="1"/>
      <p:bldP spid="5898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684213" y="0"/>
            <a:ext cx="7772400" cy="1419225"/>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91203" name="Rectangle 3"/>
          <p:cNvSpPr>
            <a:spLocks noGrp="1" noChangeArrowheads="1"/>
          </p:cNvSpPr>
          <p:nvPr>
            <p:ph type="body" idx="1"/>
          </p:nvPr>
        </p:nvSpPr>
        <p:spPr>
          <a:xfrm>
            <a:off x="323850" y="1557338"/>
            <a:ext cx="8569325" cy="17335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Proxy Server :</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Entidad intermedia que actúa como cliente y servidor con el propósito de establecer llamadas entre los usuarios.</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Mantienen el estado de las transacciones durante el procesamiento de las peticiones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Statefull</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 No mantiene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Stateless</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
        <p:nvSpPr>
          <p:cNvPr id="691204" name="Rectangle 4"/>
          <p:cNvSpPr>
            <a:spLocks noChangeArrowheads="1"/>
          </p:cNvSpPr>
          <p:nvPr/>
        </p:nvSpPr>
        <p:spPr bwMode="auto">
          <a:xfrm>
            <a:off x="323850" y="3429000"/>
            <a:ext cx="8569325" cy="1428750"/>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Registrar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Acepta peticiones de registro de los usuarios y guarda la información de estas peticiones para suministrar un servicio de localización y traducción de direcciones en el dominio</a:t>
            </a:r>
          </a:p>
        </p:txBody>
      </p:sp>
      <p:sp>
        <p:nvSpPr>
          <p:cNvPr id="691205" name="Rectangle 5"/>
          <p:cNvSpPr>
            <a:spLocks noChangeArrowheads="1"/>
          </p:cNvSpPr>
          <p:nvPr/>
        </p:nvSpPr>
        <p:spPr bwMode="auto">
          <a:xfrm>
            <a:off x="323850" y="5013325"/>
            <a:ext cx="8569325" cy="1609725"/>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Redirect</a:t>
            </a: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Genera respuestas de redirección a las peticiones que recibe.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Este servidor reencamina las peticiones hacia el próximo servidor.</a:t>
            </a:r>
          </a:p>
          <a:p>
            <a:pPr lvl="1" algn="l">
              <a:spcBef>
                <a:spcPct val="20000"/>
              </a:spcBef>
              <a:buFontTx/>
              <a:buChar char="–"/>
              <a:defRPr/>
            </a:pPr>
            <a:endPar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91203">
                                            <p:bg/>
                                          </p:spTgt>
                                        </p:tgtEl>
                                        <p:attrNameLst>
                                          <p:attrName>style.visibility</p:attrName>
                                        </p:attrNameLst>
                                      </p:cBhvr>
                                      <p:to>
                                        <p:strVal val="visible"/>
                                      </p:to>
                                    </p:set>
                                    <p:animEffect transition="in" filter="circle(in)">
                                      <p:cBhvr>
                                        <p:cTn id="11" dur="2000"/>
                                        <p:tgtEl>
                                          <p:spTgt spid="6912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91203">
                                            <p:txEl>
                                              <p:pRg st="0" end="0"/>
                                            </p:txEl>
                                          </p:spTgt>
                                        </p:tgtEl>
                                        <p:attrNameLst>
                                          <p:attrName>style.visibility</p:attrName>
                                        </p:attrNameLst>
                                      </p:cBhvr>
                                      <p:to>
                                        <p:strVal val="visible"/>
                                      </p:to>
                                    </p:set>
                                    <p:animEffect transition="in" filter="circle(in)">
                                      <p:cBhvr>
                                        <p:cTn id="16" dur="2000"/>
                                        <p:tgtEl>
                                          <p:spTgt spid="691203">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91203">
                                            <p:txEl>
                                              <p:pRg st="1" end="1"/>
                                            </p:txEl>
                                          </p:spTgt>
                                        </p:tgtEl>
                                        <p:attrNameLst>
                                          <p:attrName>style.visibility</p:attrName>
                                        </p:attrNameLst>
                                      </p:cBhvr>
                                      <p:to>
                                        <p:strVal val="visible"/>
                                      </p:to>
                                    </p:set>
                                    <p:animEffect transition="in" filter="circle(in)">
                                      <p:cBhvr>
                                        <p:cTn id="19" dur="2000"/>
                                        <p:tgtEl>
                                          <p:spTgt spid="691203">
                                            <p:txEl>
                                              <p:pRg st="1" end="1"/>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91203">
                                            <p:txEl>
                                              <p:pRg st="2" end="2"/>
                                            </p:txEl>
                                          </p:spTgt>
                                        </p:tgtEl>
                                        <p:attrNameLst>
                                          <p:attrName>style.visibility</p:attrName>
                                        </p:attrNameLst>
                                      </p:cBhvr>
                                      <p:to>
                                        <p:strVal val="visible"/>
                                      </p:to>
                                    </p:set>
                                    <p:animEffect transition="in" filter="circle(in)">
                                      <p:cBhvr>
                                        <p:cTn id="22" dur="2000"/>
                                        <p:tgtEl>
                                          <p:spTgt spid="6912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91204"/>
                                        </p:tgtEl>
                                        <p:attrNameLst>
                                          <p:attrName>style.visibility</p:attrName>
                                        </p:attrNameLst>
                                      </p:cBhvr>
                                      <p:to>
                                        <p:strVal val="visible"/>
                                      </p:to>
                                    </p:set>
                                    <p:animEffect transition="in" filter="circle(in)">
                                      <p:cBhvr>
                                        <p:cTn id="27" dur="2000"/>
                                        <p:tgtEl>
                                          <p:spTgt spid="69120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91205"/>
                                        </p:tgtEl>
                                        <p:attrNameLst>
                                          <p:attrName>style.visibility</p:attrName>
                                        </p:attrNameLst>
                                      </p:cBhvr>
                                      <p:to>
                                        <p:strVal val="visible"/>
                                      </p:to>
                                    </p:set>
                                    <p:animEffect transition="in" filter="circle(in)">
                                      <p:cBhvr>
                                        <p:cTn id="32" dur="2000"/>
                                        <p:tgtEl>
                                          <p:spTgt spid="69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2" grpId="0" animBg="1"/>
      <p:bldP spid="691203" grpId="0" build="p" animBg="1"/>
      <p:bldP spid="691204" grpId="0" animBg="1"/>
      <p:bldP spid="69120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50825" y="0"/>
            <a:ext cx="8893175" cy="579438"/>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Redes de Datos vs. Redes de Voz</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4913" name="Group 33"/>
          <p:cNvGraphicFramePr>
            <a:graphicFrameLocks noGrp="1"/>
          </p:cNvGraphicFramePr>
          <p:nvPr>
            <p:ph type="tbl" idx="1"/>
            <p:extLst>
              <p:ext uri="{D42A27DB-BD31-4B8C-83A1-F6EECF244321}">
                <p14:modId xmlns:p14="http://schemas.microsoft.com/office/powerpoint/2010/main" val="1769538521"/>
              </p:ext>
            </p:extLst>
          </p:nvPr>
        </p:nvGraphicFramePr>
        <p:xfrm>
          <a:off x="468311" y="620713"/>
          <a:ext cx="8424168" cy="6237288"/>
        </p:xfrm>
        <a:graphic>
          <a:graphicData uri="http://schemas.openxmlformats.org/drawingml/2006/table">
            <a:tbl>
              <a:tblPr/>
              <a:tblGrid>
                <a:gridCol w="4212084">
                  <a:extLst>
                    <a:ext uri="{9D8B030D-6E8A-4147-A177-3AD203B41FA5}">
                      <a16:colId xmlns:a16="http://schemas.microsoft.com/office/drawing/2014/main" val="20000"/>
                    </a:ext>
                  </a:extLst>
                </a:gridCol>
                <a:gridCol w="4212084">
                  <a:extLst>
                    <a:ext uri="{9D8B030D-6E8A-4147-A177-3AD203B41FA5}">
                      <a16:colId xmlns:a16="http://schemas.microsoft.com/office/drawing/2014/main" val="20001"/>
                    </a:ext>
                  </a:extLst>
                </a:gridCol>
              </a:tblGrid>
              <a:tr h="6238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 con IP</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552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paquetes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circuitos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Para asegurar la entrega de los datos se requiere del direccionamiento por paquetes sin que sea necesario el establecimiento de llamada.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Para </a:t>
                      </a:r>
                      <a:r>
                        <a:rPr kumimoji="0" lang="es-MX" sz="2000" b="1" i="1" u="none" strike="noStrike" cap="none" normalizeH="0" baseline="0" dirty="0" err="1">
                          <a:ln>
                            <a:noFill/>
                          </a:ln>
                          <a:solidFill>
                            <a:schemeClr val="accent2">
                              <a:lumMod val="50000"/>
                            </a:schemeClr>
                          </a:solidFill>
                          <a:effectLst/>
                          <a:latin typeface="Arial" charset="0"/>
                          <a:ea typeface="Arial Unicode MS" pitchFamily="34" charset="-128"/>
                          <a:cs typeface="Arial Unicode MS" pitchFamily="34" charset="-128"/>
                        </a:rPr>
                        <a:t>inciar</a:t>
                      </a: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 la conexión es preciso realizar el establecimiento de llamada.</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una conexión pueden ser utilizados por otras conexiones que se efectúen al mismo tiempo.</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la realización de una llamada no pueden ser utilizados en otra hasta que la primera no finalice.</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14605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precios se forman exclusivamente en función de la tensión competitiva de la oferta y la demanda.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Los precios generalmente se basan en el tiempo de uso.</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0" y="1143000"/>
            <a:ext cx="9144000" cy="5689600"/>
          </a:xfrm>
          <a:prstGeom prst="rect">
            <a:avLst/>
          </a:prstGeom>
          <a:solidFill>
            <a:schemeClr val="tx1"/>
          </a:solidFill>
          <a:ln w="76200" cap="sq">
            <a:solidFill>
              <a:schemeClr val="accent6">
                <a:lumMod val="60000"/>
                <a:lumOff val="40000"/>
              </a:schemeClr>
            </a:solidFill>
            <a:miter lim="800000"/>
            <a:headEnd type="none" w="sm" len="sm"/>
            <a:tailEnd type="none" w="sm" len="sm"/>
          </a:ln>
        </p:spPr>
      </p:pic>
      <p:sp>
        <p:nvSpPr>
          <p:cNvPr id="638979" name="Rectangle 3"/>
          <p:cNvSpPr>
            <a:spLocks noChangeArrowheads="1"/>
          </p:cNvSpPr>
          <p:nvPr/>
        </p:nvSpPr>
        <p:spPr bwMode="auto">
          <a:xfrm>
            <a:off x="534194" y="0"/>
            <a:ext cx="8075612" cy="863600"/>
          </a:xfrm>
          <a:prstGeom prst="rect">
            <a:avLst/>
          </a:prstGeom>
          <a:solidFill>
            <a:schemeClr val="hlink"/>
          </a:solidFill>
          <a:ln w="76200" algn="ctr">
            <a:solidFill>
              <a:srgbClr val="3366FF"/>
            </a:solidFill>
            <a:miter lim="800000"/>
            <a:headEnd/>
            <a:tailEnd/>
          </a:ln>
          <a:effectLst/>
        </p:spPr>
        <p:txBody>
          <a:bodyPr anchor="ctr"/>
          <a:lstStyle/>
          <a:p>
            <a:pPr>
              <a:defRPr/>
            </a:pPr>
            <a:r>
              <a:rPr lang="es-MX" sz="6000" b="1" i="1" dirty="0">
                <a:solidFill>
                  <a:schemeClr val="accent2">
                    <a:lumMod val="50000"/>
                  </a:schemeClr>
                </a:solidFill>
                <a:effectLst>
                  <a:outerShdw blurRad="38100" dist="38100" dir="2700000" algn="tl">
                    <a:srgbClr val="000000"/>
                  </a:outerShdw>
                </a:effectLst>
              </a:rPr>
              <a:t>Sistema PBX IP</a:t>
            </a:r>
            <a:endParaRPr lang="es-ES" sz="6000" b="1" i="1" dirty="0">
              <a:solidFill>
                <a:schemeClr val="accent2">
                  <a:lumMod val="50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38979"/>
                                        </p:tgtEl>
                                        <p:attrNameLst>
                                          <p:attrName>style.visibility</p:attrName>
                                        </p:attrNameLst>
                                      </p:cBhvr>
                                      <p:to>
                                        <p:strVal val="visible"/>
                                      </p:to>
                                    </p:set>
                                    <p:anim calcmode="lin" valueType="num">
                                      <p:cBhvr>
                                        <p:cTn id="7" dur="1000" fill="hold"/>
                                        <p:tgtEl>
                                          <p:spTgt spid="638979"/>
                                        </p:tgtEl>
                                        <p:attrNameLst>
                                          <p:attrName>ppt_w</p:attrName>
                                        </p:attrNameLst>
                                      </p:cBhvr>
                                      <p:tavLst>
                                        <p:tav tm="0">
                                          <p:val>
                                            <p:fltVal val="0"/>
                                          </p:val>
                                        </p:tav>
                                        <p:tav tm="100000">
                                          <p:val>
                                            <p:strVal val="#ppt_w"/>
                                          </p:val>
                                        </p:tav>
                                      </p:tavLst>
                                    </p:anim>
                                    <p:anim calcmode="lin" valueType="num">
                                      <p:cBhvr>
                                        <p:cTn id="8" dur="1000" fill="hold"/>
                                        <p:tgtEl>
                                          <p:spTgt spid="638979"/>
                                        </p:tgtEl>
                                        <p:attrNameLst>
                                          <p:attrName>ppt_h</p:attrName>
                                        </p:attrNameLst>
                                      </p:cBhvr>
                                      <p:tavLst>
                                        <p:tav tm="0">
                                          <p:val>
                                            <p:fltVal val="0"/>
                                          </p:val>
                                        </p:tav>
                                        <p:tav tm="100000">
                                          <p:val>
                                            <p:strVal val="#ppt_h"/>
                                          </p:val>
                                        </p:tav>
                                      </p:tavLst>
                                    </p:anim>
                                    <p:anim calcmode="lin" valueType="num">
                                      <p:cBhvr>
                                        <p:cTn id="9" dur="1000" fill="hold"/>
                                        <p:tgtEl>
                                          <p:spTgt spid="638979"/>
                                        </p:tgtEl>
                                        <p:attrNameLst>
                                          <p:attrName>style.rotation</p:attrName>
                                        </p:attrNameLst>
                                      </p:cBhvr>
                                      <p:tavLst>
                                        <p:tav tm="0">
                                          <p:val>
                                            <p:fltVal val="90"/>
                                          </p:val>
                                        </p:tav>
                                        <p:tav tm="100000">
                                          <p:val>
                                            <p:fltVal val="0"/>
                                          </p:val>
                                        </p:tav>
                                      </p:tavLst>
                                    </p:anim>
                                    <p:animEffect transition="in" filter="fade">
                                      <p:cBhvr>
                                        <p:cTn id="10" dur="1000"/>
                                        <p:tgtEl>
                                          <p:spTgt spid="63897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8914"/>
                                        </p:tgtEl>
                                        <p:attrNameLst>
                                          <p:attrName>style.visibility</p:attrName>
                                        </p:attrNameLst>
                                      </p:cBhvr>
                                      <p:to>
                                        <p:strVal val="visible"/>
                                      </p:to>
                                    </p:set>
                                    <p:anim calcmode="lin" valueType="num">
                                      <p:cBhvr>
                                        <p:cTn id="15" dur="1000" fill="hold"/>
                                        <p:tgtEl>
                                          <p:spTgt spid="38914"/>
                                        </p:tgtEl>
                                        <p:attrNameLst>
                                          <p:attrName>ppt_w</p:attrName>
                                        </p:attrNameLst>
                                      </p:cBhvr>
                                      <p:tavLst>
                                        <p:tav tm="0">
                                          <p:val>
                                            <p:fltVal val="0"/>
                                          </p:val>
                                        </p:tav>
                                        <p:tav tm="100000">
                                          <p:val>
                                            <p:strVal val="#ppt_w"/>
                                          </p:val>
                                        </p:tav>
                                      </p:tavLst>
                                    </p:anim>
                                    <p:anim calcmode="lin" valueType="num">
                                      <p:cBhvr>
                                        <p:cTn id="16" dur="1000" fill="hold"/>
                                        <p:tgtEl>
                                          <p:spTgt spid="38914"/>
                                        </p:tgtEl>
                                        <p:attrNameLst>
                                          <p:attrName>ppt_h</p:attrName>
                                        </p:attrNameLst>
                                      </p:cBhvr>
                                      <p:tavLst>
                                        <p:tav tm="0">
                                          <p:val>
                                            <p:fltVal val="0"/>
                                          </p:val>
                                        </p:tav>
                                        <p:tav tm="100000">
                                          <p:val>
                                            <p:strVal val="#ppt_h"/>
                                          </p:val>
                                        </p:tav>
                                      </p:tavLst>
                                    </p:anim>
                                    <p:anim calcmode="lin" valueType="num">
                                      <p:cBhvr>
                                        <p:cTn id="17" dur="1000" fill="hold"/>
                                        <p:tgtEl>
                                          <p:spTgt spid="38914"/>
                                        </p:tgtEl>
                                        <p:attrNameLst>
                                          <p:attrName>style.rotation</p:attrName>
                                        </p:attrNameLst>
                                      </p:cBhvr>
                                      <p:tavLst>
                                        <p:tav tm="0">
                                          <p:val>
                                            <p:fltVal val="90"/>
                                          </p:val>
                                        </p:tav>
                                        <p:tav tm="100000">
                                          <p:val>
                                            <p:fltVal val="0"/>
                                          </p:val>
                                        </p:tav>
                                      </p:tavLst>
                                    </p:anim>
                                    <p:animEffect transition="in" filter="fade">
                                      <p:cBhvr>
                                        <p:cTn id="18" dur="10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685800" y="0"/>
            <a:ext cx="7772400" cy="89852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PBX IP vs. PBX Tradicional</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5931" name="Group 27"/>
          <p:cNvGraphicFramePr>
            <a:graphicFrameLocks noGrp="1"/>
          </p:cNvGraphicFramePr>
          <p:nvPr>
            <p:ph type="tbl" idx="1"/>
            <p:extLst>
              <p:ext uri="{D42A27DB-BD31-4B8C-83A1-F6EECF244321}">
                <p14:modId xmlns:p14="http://schemas.microsoft.com/office/powerpoint/2010/main" val="2730136153"/>
              </p:ext>
            </p:extLst>
          </p:nvPr>
        </p:nvGraphicFramePr>
        <p:xfrm>
          <a:off x="685800" y="990600"/>
          <a:ext cx="8134672" cy="5527170"/>
        </p:xfrm>
        <a:graphic>
          <a:graphicData uri="http://schemas.openxmlformats.org/drawingml/2006/table">
            <a:tbl>
              <a:tblPr/>
              <a:tblGrid>
                <a:gridCol w="4067336">
                  <a:extLst>
                    <a:ext uri="{9D8B030D-6E8A-4147-A177-3AD203B41FA5}">
                      <a16:colId xmlns:a16="http://schemas.microsoft.com/office/drawing/2014/main" val="20000"/>
                    </a:ext>
                  </a:extLst>
                </a:gridCol>
                <a:gridCol w="4067336">
                  <a:extLst>
                    <a:ext uri="{9D8B030D-6E8A-4147-A177-3AD203B41FA5}">
                      <a16:colId xmlns:a16="http://schemas.microsoft.com/office/drawing/2014/main" val="20001"/>
                    </a:ext>
                  </a:extLst>
                </a:gridCol>
              </a:tblGrid>
              <a:tr h="5524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 IP</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11064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 circuitería de conmutación es la red IP con todas sus capacidades de ubicuidad.</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Estructura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de conmutación de líneas integrada en el sistema (la matriz hardware interna)</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384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El sistema operativo de control de llamadas interacciona con el </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tradicional</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 a través de algoritmos estándar (H323</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 SIP,etc</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Sistem</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 operativo de control de llamadas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539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Las aplicaciones se sitúan en un tercer plano que de nuevo interaccionan con el plano de control a través de algoritmos estándar (TAPI,XM</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L,etc).</a:t>
                      </a: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Aplicaciones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como un ACD o un </a:t>
                      </a:r>
                      <a:r>
                        <a:rPr kumimoji="0" lang="es-ES"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Vmail</a:t>
                      </a: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906"/>
                                        </p:tgtEl>
                                        <p:attrNameLst>
                                          <p:attrName>style.visibility</p:attrName>
                                        </p:attrNameLst>
                                      </p:cBhvr>
                                      <p:to>
                                        <p:strVal val="visible"/>
                                      </p:to>
                                    </p:set>
                                    <p:anim calcmode="lin" valueType="num">
                                      <p:cBhvr additive="base">
                                        <p:cTn id="7" dur="500" fill="hold"/>
                                        <p:tgtEl>
                                          <p:spTgt spid="635906"/>
                                        </p:tgtEl>
                                        <p:attrNameLst>
                                          <p:attrName>ppt_x</p:attrName>
                                        </p:attrNameLst>
                                      </p:cBhvr>
                                      <p:tavLst>
                                        <p:tav tm="0">
                                          <p:val>
                                            <p:strVal val="#ppt_x"/>
                                          </p:val>
                                        </p:tav>
                                        <p:tav tm="100000">
                                          <p:val>
                                            <p:strVal val="#ppt_x"/>
                                          </p:val>
                                        </p:tav>
                                      </p:tavLst>
                                    </p:anim>
                                    <p:anim calcmode="lin" valueType="num">
                                      <p:cBhvr additive="base">
                                        <p:cTn id="8" dur="500" fill="hold"/>
                                        <p:tgtEl>
                                          <p:spTgt spid="6359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35931"/>
                                        </p:tgtEl>
                                        <p:attrNameLst>
                                          <p:attrName>style.visibility</p:attrName>
                                        </p:attrNameLst>
                                      </p:cBhvr>
                                      <p:to>
                                        <p:strVal val="visible"/>
                                      </p:to>
                                    </p:set>
                                    <p:animEffect transition="in" filter="circle(in)">
                                      <p:cBhvr>
                                        <p:cTn id="13" dur="2000"/>
                                        <p:tgtEl>
                                          <p:spTgt spid="635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323850" y="188913"/>
            <a:ext cx="8534400" cy="1455737"/>
          </a:xfrm>
          <a:solidFill>
            <a:schemeClr val="hlink"/>
          </a:solidFill>
          <a:ln w="7620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Ventajas P/ Usuarios</a:t>
            </a:r>
            <a:endParaRPr lang="es-ES" sz="3600" b="1" i="1">
              <a:solidFill>
                <a:schemeClr val="accent2">
                  <a:lumMod val="50000"/>
                </a:schemeClr>
              </a:solidFill>
              <a:effectLst>
                <a:outerShdw blurRad="38100" dist="38100" dir="2700000" algn="tl">
                  <a:srgbClr val="000000"/>
                </a:outerShdw>
              </a:effectLst>
              <a:latin typeface="Arial" charset="0"/>
              <a:cs typeface="Times New Roman" pitchFamily="18" charset="0"/>
            </a:endParaRPr>
          </a:p>
        </p:txBody>
      </p:sp>
      <p:sp>
        <p:nvSpPr>
          <p:cNvPr id="669699" name="Rectangle 3"/>
          <p:cNvSpPr>
            <a:spLocks noGrp="1" noChangeArrowheads="1"/>
          </p:cNvSpPr>
          <p:nvPr>
            <p:ph type="body" idx="1"/>
          </p:nvPr>
        </p:nvSpPr>
        <p:spPr>
          <a:xfrm>
            <a:off x="228600" y="1752600"/>
            <a:ext cx="8534400" cy="4395788"/>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Mensajería Unificada.</a:t>
            </a: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a Mensajes desde cualquier Lugar y a toda Hora (PC o TE).</a:t>
            </a: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Priorización en los Mensajes.</a:t>
            </a:r>
          </a:p>
          <a:p>
            <a:pPr marL="0" indent="0">
              <a:defRPr/>
            </a:pP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Personal de los llamados </a:t>
            </a: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Movilidad.</a:t>
            </a:r>
            <a:endPar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Configuración del Usuario </a:t>
            </a: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Reglas.</a:t>
            </a:r>
            <a:endPar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Filtros.</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69699">
                                            <p:bg/>
                                          </p:spTgt>
                                        </p:tgtEl>
                                        <p:attrNameLst>
                                          <p:attrName>style.visibility</p:attrName>
                                        </p:attrNameLst>
                                      </p:cBhvr>
                                      <p:to>
                                        <p:strVal val="visible"/>
                                      </p:to>
                                    </p:set>
                                    <p:animEffect transition="in" filter="wipe(down)">
                                      <p:cBhvr>
                                        <p:cTn id="11" dur="500"/>
                                        <p:tgtEl>
                                          <p:spTgt spid="6696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69699">
                                            <p:txEl>
                                              <p:pRg st="0" end="0"/>
                                            </p:txEl>
                                          </p:spTgt>
                                        </p:tgtEl>
                                        <p:attrNameLst>
                                          <p:attrName>style.visibility</p:attrName>
                                        </p:attrNameLst>
                                      </p:cBhvr>
                                      <p:to>
                                        <p:strVal val="visible"/>
                                      </p:to>
                                    </p:set>
                                    <p:animEffect transition="in" filter="wipe(down)">
                                      <p:cBhvr>
                                        <p:cTn id="16" dur="500"/>
                                        <p:tgtEl>
                                          <p:spTgt spid="6696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69699">
                                            <p:txEl>
                                              <p:pRg st="1" end="1"/>
                                            </p:txEl>
                                          </p:spTgt>
                                        </p:tgtEl>
                                        <p:attrNameLst>
                                          <p:attrName>style.visibility</p:attrName>
                                        </p:attrNameLst>
                                      </p:cBhvr>
                                      <p:to>
                                        <p:strVal val="visible"/>
                                      </p:to>
                                    </p:set>
                                    <p:animEffect transition="in" filter="wipe(down)">
                                      <p:cBhvr>
                                        <p:cTn id="21" dur="500"/>
                                        <p:tgtEl>
                                          <p:spTgt spid="6696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69699">
                                            <p:txEl>
                                              <p:pRg st="2" end="2"/>
                                            </p:txEl>
                                          </p:spTgt>
                                        </p:tgtEl>
                                        <p:attrNameLst>
                                          <p:attrName>style.visibility</p:attrName>
                                        </p:attrNameLst>
                                      </p:cBhvr>
                                      <p:to>
                                        <p:strVal val="visible"/>
                                      </p:to>
                                    </p:set>
                                    <p:animEffect transition="in" filter="wipe(down)">
                                      <p:cBhvr>
                                        <p:cTn id="26" dur="500"/>
                                        <p:tgtEl>
                                          <p:spTgt spid="66969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69699">
                                            <p:txEl>
                                              <p:pRg st="3" end="3"/>
                                            </p:txEl>
                                          </p:spTgt>
                                        </p:tgtEl>
                                        <p:attrNameLst>
                                          <p:attrName>style.visibility</p:attrName>
                                        </p:attrNameLst>
                                      </p:cBhvr>
                                      <p:to>
                                        <p:strVal val="visible"/>
                                      </p:to>
                                    </p:set>
                                    <p:animEffect transition="in" filter="wipe(down)">
                                      <p:cBhvr>
                                        <p:cTn id="31" dur="500"/>
                                        <p:tgtEl>
                                          <p:spTgt spid="66969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69699">
                                            <p:txEl>
                                              <p:pRg st="4" end="4"/>
                                            </p:txEl>
                                          </p:spTgt>
                                        </p:tgtEl>
                                        <p:attrNameLst>
                                          <p:attrName>style.visibility</p:attrName>
                                        </p:attrNameLst>
                                      </p:cBhvr>
                                      <p:to>
                                        <p:strVal val="visible"/>
                                      </p:to>
                                    </p:set>
                                    <p:animEffect transition="in" filter="wipe(down)">
                                      <p:cBhvr>
                                        <p:cTn id="36" dur="500"/>
                                        <p:tgtEl>
                                          <p:spTgt spid="669699">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69699">
                                            <p:txEl>
                                              <p:pRg st="5" end="5"/>
                                            </p:txEl>
                                          </p:spTgt>
                                        </p:tgtEl>
                                        <p:attrNameLst>
                                          <p:attrName>style.visibility</p:attrName>
                                        </p:attrNameLst>
                                      </p:cBhvr>
                                      <p:to>
                                        <p:strVal val="visible"/>
                                      </p:to>
                                    </p:set>
                                    <p:animEffect transition="in" filter="wipe(down)">
                                      <p:cBhvr>
                                        <p:cTn id="41" dur="500"/>
                                        <p:tgtEl>
                                          <p:spTgt spid="66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8" grpId="0" animBg="1"/>
      <p:bldP spid="669699"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179388" y="304800"/>
            <a:ext cx="8964612"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59459" name="Rectangle 3"/>
          <p:cNvSpPr>
            <a:spLocks noGrp="1" noChangeArrowheads="1"/>
          </p:cNvSpPr>
          <p:nvPr>
            <p:ph type="body" idx="1"/>
          </p:nvPr>
        </p:nvSpPr>
        <p:spPr>
          <a:xfrm>
            <a:off x="395288" y="1295400"/>
            <a:ext cx="8443912" cy="4819781"/>
          </a:xfrm>
          <a:solidFill>
            <a:schemeClr val="accent6">
              <a:lumMod val="20000"/>
              <a:lumOff val="80000"/>
            </a:schemeClr>
          </a:solidFill>
          <a:ln w="57150" cap="flat" cmpd="thickThin" algn="ctr">
            <a:solidFill>
              <a:schemeClr val="tx1"/>
            </a:solidFill>
          </a:ln>
        </p:spPr>
        <p:txBody>
          <a:bodyPr>
            <a:spAutoFit/>
          </a:bodyPr>
          <a:lstStyle/>
          <a:p>
            <a:pPr marL="0" indent="0">
              <a:defRPr/>
            </a:pP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Información está comprimida </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más volumen en el mismo ancho de banda. </a:t>
            </a:r>
            <a:endParaRPr lang="es-MX"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lgn="just">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Se puede llamar a un teléfono fijo o móvil, en cualquier lugar para transmitir fax, voz, vídeo, correo electrónico por teléfono, mensajería y comercio electrónico. </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59458"/>
                                        </p:tgtEl>
                                        <p:attrNameLst>
                                          <p:attrName>style.visibility</p:attrName>
                                        </p:attrNameLst>
                                      </p:cBhvr>
                                      <p:to>
                                        <p:strVal val="visible"/>
                                      </p:to>
                                    </p:set>
                                    <p:animEffect transition="in" filter="circle(in)">
                                      <p:cBhvr>
                                        <p:cTn id="7" dur="2000"/>
                                        <p:tgtEl>
                                          <p:spTgt spid="65945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59459">
                                            <p:bg/>
                                          </p:spTgt>
                                        </p:tgtEl>
                                        <p:attrNameLst>
                                          <p:attrName>style.visibility</p:attrName>
                                        </p:attrNameLst>
                                      </p:cBhvr>
                                      <p:to>
                                        <p:strVal val="visible"/>
                                      </p:to>
                                    </p:set>
                                    <p:animEffect transition="in" filter="circle(in)">
                                      <p:cBhvr>
                                        <p:cTn id="12" dur="2000"/>
                                        <p:tgtEl>
                                          <p:spTgt spid="65945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59459">
                                            <p:txEl>
                                              <p:pRg st="0" end="0"/>
                                            </p:txEl>
                                          </p:spTgt>
                                        </p:tgtEl>
                                        <p:attrNameLst>
                                          <p:attrName>style.visibility</p:attrName>
                                        </p:attrNameLst>
                                      </p:cBhvr>
                                      <p:to>
                                        <p:strVal val="visible"/>
                                      </p:to>
                                    </p:set>
                                    <p:animEffect transition="in" filter="circle(in)">
                                      <p:cBhvr>
                                        <p:cTn id="17" dur="2000"/>
                                        <p:tgtEl>
                                          <p:spTgt spid="6594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659459">
                                            <p:txEl>
                                              <p:pRg st="1" end="1"/>
                                            </p:txEl>
                                          </p:spTgt>
                                        </p:tgtEl>
                                        <p:attrNameLst>
                                          <p:attrName>style.visibility</p:attrName>
                                        </p:attrNameLst>
                                      </p:cBhvr>
                                      <p:to>
                                        <p:strVal val="visible"/>
                                      </p:to>
                                    </p:set>
                                    <p:animEffect transition="in" filter="wipe(down)">
                                      <p:cBhvr>
                                        <p:cTn id="22" dur="580">
                                          <p:stCondLst>
                                            <p:cond delay="0"/>
                                          </p:stCondLst>
                                        </p:cTn>
                                        <p:tgtEl>
                                          <p:spTgt spid="659459">
                                            <p:txEl>
                                              <p:pRg st="1" end="1"/>
                                            </p:txEl>
                                          </p:spTgt>
                                        </p:tgtEl>
                                      </p:cBhvr>
                                    </p:animEffect>
                                    <p:anim calcmode="lin" valueType="num">
                                      <p:cBhvr>
                                        <p:cTn id="23" dur="1822" tmFilter="0,0; 0.14,0.36; 0.43,0.73; 0.71,0.91; 1.0,1.0">
                                          <p:stCondLst>
                                            <p:cond delay="0"/>
                                          </p:stCondLst>
                                        </p:cTn>
                                        <p:tgtEl>
                                          <p:spTgt spid="659459">
                                            <p:txEl>
                                              <p:pRg st="1" end="1"/>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59459">
                                            <p:txEl>
                                              <p:pRg st="1" end="1"/>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59459">
                                            <p:txEl>
                                              <p:pRg st="1" end="1"/>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59459">
                                            <p:txEl>
                                              <p:pRg st="1" end="1"/>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59459">
                                            <p:txEl>
                                              <p:pRg st="1" end="1"/>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659459">
                                            <p:txEl>
                                              <p:pRg st="1" end="1"/>
                                            </p:txEl>
                                          </p:spTgt>
                                        </p:tgtEl>
                                      </p:cBhvr>
                                      <p:to x="100000" y="60000"/>
                                    </p:animScale>
                                    <p:animScale>
                                      <p:cBhvr>
                                        <p:cTn id="29" dur="166" decel="50000">
                                          <p:stCondLst>
                                            <p:cond delay="676"/>
                                          </p:stCondLst>
                                        </p:cTn>
                                        <p:tgtEl>
                                          <p:spTgt spid="659459">
                                            <p:txEl>
                                              <p:pRg st="1" end="1"/>
                                            </p:txEl>
                                          </p:spTgt>
                                        </p:tgtEl>
                                      </p:cBhvr>
                                      <p:to x="100000" y="100000"/>
                                    </p:animScale>
                                    <p:animScale>
                                      <p:cBhvr>
                                        <p:cTn id="30" dur="26">
                                          <p:stCondLst>
                                            <p:cond delay="1312"/>
                                          </p:stCondLst>
                                        </p:cTn>
                                        <p:tgtEl>
                                          <p:spTgt spid="659459">
                                            <p:txEl>
                                              <p:pRg st="1" end="1"/>
                                            </p:txEl>
                                          </p:spTgt>
                                        </p:tgtEl>
                                      </p:cBhvr>
                                      <p:to x="100000" y="80000"/>
                                    </p:animScale>
                                    <p:animScale>
                                      <p:cBhvr>
                                        <p:cTn id="31" dur="166" decel="50000">
                                          <p:stCondLst>
                                            <p:cond delay="1338"/>
                                          </p:stCondLst>
                                        </p:cTn>
                                        <p:tgtEl>
                                          <p:spTgt spid="659459">
                                            <p:txEl>
                                              <p:pRg st="1" end="1"/>
                                            </p:txEl>
                                          </p:spTgt>
                                        </p:tgtEl>
                                      </p:cBhvr>
                                      <p:to x="100000" y="100000"/>
                                    </p:animScale>
                                    <p:animScale>
                                      <p:cBhvr>
                                        <p:cTn id="32" dur="26">
                                          <p:stCondLst>
                                            <p:cond delay="1642"/>
                                          </p:stCondLst>
                                        </p:cTn>
                                        <p:tgtEl>
                                          <p:spTgt spid="659459">
                                            <p:txEl>
                                              <p:pRg st="1" end="1"/>
                                            </p:txEl>
                                          </p:spTgt>
                                        </p:tgtEl>
                                      </p:cBhvr>
                                      <p:to x="100000" y="90000"/>
                                    </p:animScale>
                                    <p:animScale>
                                      <p:cBhvr>
                                        <p:cTn id="33" dur="166" decel="50000">
                                          <p:stCondLst>
                                            <p:cond delay="1668"/>
                                          </p:stCondLst>
                                        </p:cTn>
                                        <p:tgtEl>
                                          <p:spTgt spid="659459">
                                            <p:txEl>
                                              <p:pRg st="1" end="1"/>
                                            </p:txEl>
                                          </p:spTgt>
                                        </p:tgtEl>
                                      </p:cBhvr>
                                      <p:to x="100000" y="100000"/>
                                    </p:animScale>
                                    <p:animScale>
                                      <p:cBhvr>
                                        <p:cTn id="34" dur="26">
                                          <p:stCondLst>
                                            <p:cond delay="1808"/>
                                          </p:stCondLst>
                                        </p:cTn>
                                        <p:tgtEl>
                                          <p:spTgt spid="659459">
                                            <p:txEl>
                                              <p:pRg st="1" end="1"/>
                                            </p:txEl>
                                          </p:spTgt>
                                        </p:tgtEl>
                                      </p:cBhvr>
                                      <p:to x="100000" y="95000"/>
                                    </p:animScale>
                                    <p:animScale>
                                      <p:cBhvr>
                                        <p:cTn id="35" dur="166" decel="50000">
                                          <p:stCondLst>
                                            <p:cond delay="1834"/>
                                          </p:stCondLst>
                                        </p:cTn>
                                        <p:tgtEl>
                                          <p:spTgt spid="659459">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8" grpId="0" animBg="1"/>
      <p:bldP spid="659459"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395536" y="332655"/>
            <a:ext cx="8748464" cy="57606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3795" name="Rectangle 3"/>
          <p:cNvSpPr>
            <a:spLocks noGrp="1" noChangeArrowheads="1"/>
          </p:cNvSpPr>
          <p:nvPr>
            <p:ph type="body" idx="1"/>
          </p:nvPr>
        </p:nvSpPr>
        <p:spPr>
          <a:xfrm>
            <a:off x="395536" y="1051685"/>
            <a:ext cx="8568952" cy="5804666"/>
          </a:xfrm>
          <a:solidFill>
            <a:schemeClr val="accent6">
              <a:lumMod val="20000"/>
              <a:lumOff val="80000"/>
            </a:schemeClr>
          </a:solidFill>
          <a:ln w="57150" cap="flat" cmpd="thickThin" algn="ctr">
            <a:solidFill>
              <a:schemeClr val="accent6">
                <a:lumMod val="60000"/>
                <a:lumOff val="40000"/>
              </a:schemeClr>
            </a:solidFill>
          </a:ln>
        </p:spPr>
        <p:txBody>
          <a:bodyPr wrap="square">
            <a:spAutoFit/>
          </a:bodyPr>
          <a:lstStyle/>
          <a:p>
            <a:pPr marL="0" indent="0">
              <a:defRPr/>
            </a:pPr>
            <a:r>
              <a:rPr lang="es-ES" i="1" dirty="0">
                <a:effectLst>
                  <a:outerShdw blurRad="38100" dist="38100" dir="2700000" algn="tl">
                    <a:srgbClr val="FFFFFF"/>
                  </a:outerShdw>
                </a:effectLst>
                <a:latin typeface="Arial" charset="0"/>
                <a:ea typeface="Arial Unicode MS" pitchFamily="34" charset="-128"/>
                <a:cs typeface="Arial Unicode MS" pitchFamily="34" charset="-128"/>
              </a:rPr>
              <a:t>Interoperabilidad de diversos proveedores</a:t>
            </a:r>
            <a:r>
              <a:rPr lang="es-MX" i="1" dirty="0">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E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Reduce los costos de las llamadas, cuyo precio depende del mercado pero no del tiempo de conexión</a:t>
            </a: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AR" i="1" dirty="0">
                <a:effectLst>
                  <a:outerShdw blurRad="38100" dist="38100" dir="2700000" algn="tl">
                    <a:srgbClr val="FFFFFF"/>
                  </a:outerShdw>
                </a:effectLst>
                <a:latin typeface="Arial" charset="0"/>
                <a:ea typeface="Arial Unicode MS" pitchFamily="34" charset="-128"/>
                <a:cs typeface="Arial Unicode MS" pitchFamily="34" charset="-128"/>
              </a:rPr>
              <a:t>Independencia de tecnologías de transporte (capa 2), asegurando la inversión. </a:t>
            </a:r>
            <a:endParaRPr lang="es-ES" i="1" dirty="0">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El protocolo IP es independiente de la capa de enlace, permitiendo que los usuarios finales elijan el formato de enlace más adecuado a las restricciones de costo y localización.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5">
                                            <p:bg/>
                                          </p:spTgt>
                                        </p:tgtEl>
                                        <p:attrNameLst>
                                          <p:attrName>style.visibility</p:attrName>
                                        </p:attrNameLst>
                                      </p:cBhvr>
                                      <p:to>
                                        <p:strVal val="visible"/>
                                      </p:to>
                                    </p:set>
                                    <p:animEffect transition="in" filter="fade">
                                      <p:cBhvr>
                                        <p:cTn id="12" dur="500"/>
                                        <p:tgtEl>
                                          <p:spTgt spid="67379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3795">
                                            <p:txEl>
                                              <p:pRg st="0" end="0"/>
                                            </p:txEl>
                                          </p:spTgt>
                                        </p:tgtEl>
                                        <p:attrNameLst>
                                          <p:attrName>style.visibility</p:attrName>
                                        </p:attrNameLst>
                                      </p:cBhvr>
                                      <p:to>
                                        <p:strVal val="visible"/>
                                      </p:to>
                                    </p:set>
                                    <p:animEffect transition="in" filter="fade">
                                      <p:cBhvr>
                                        <p:cTn id="17" dur="500"/>
                                        <p:tgtEl>
                                          <p:spTgt spid="6737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3795">
                                            <p:txEl>
                                              <p:pRg st="1" end="1"/>
                                            </p:txEl>
                                          </p:spTgt>
                                        </p:tgtEl>
                                        <p:attrNameLst>
                                          <p:attrName>style.visibility</p:attrName>
                                        </p:attrNameLst>
                                      </p:cBhvr>
                                      <p:to>
                                        <p:strVal val="visible"/>
                                      </p:to>
                                    </p:set>
                                    <p:animEffect transition="in" filter="fade">
                                      <p:cBhvr>
                                        <p:cTn id="22" dur="500"/>
                                        <p:tgtEl>
                                          <p:spTgt spid="67379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3795">
                                            <p:txEl>
                                              <p:pRg st="2" end="2"/>
                                            </p:txEl>
                                          </p:spTgt>
                                        </p:tgtEl>
                                        <p:attrNameLst>
                                          <p:attrName>style.visibility</p:attrName>
                                        </p:attrNameLst>
                                      </p:cBhvr>
                                      <p:to>
                                        <p:strVal val="visible"/>
                                      </p:to>
                                    </p:set>
                                    <p:animEffect transition="in" filter="fade">
                                      <p:cBhvr>
                                        <p:cTn id="27" dur="500"/>
                                        <p:tgtEl>
                                          <p:spTgt spid="6737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3795">
                                            <p:txEl>
                                              <p:pRg st="3" end="3"/>
                                            </p:txEl>
                                          </p:spTgt>
                                        </p:tgtEl>
                                        <p:attrNameLst>
                                          <p:attrName>style.visibility</p:attrName>
                                        </p:attrNameLst>
                                      </p:cBhvr>
                                      <p:to>
                                        <p:strVal val="visible"/>
                                      </p:to>
                                    </p:set>
                                    <p:animEffect transition="in" filter="fade">
                                      <p:cBhvr>
                                        <p:cTn id="32" dur="500"/>
                                        <p:tgtEl>
                                          <p:spTgt spid="67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para Empresas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4819" name="Rectangle 3"/>
          <p:cNvSpPr>
            <a:spLocks noGrp="1" noChangeArrowheads="1"/>
          </p:cNvSpPr>
          <p:nvPr>
            <p:ph type="body" idx="1"/>
          </p:nvPr>
        </p:nvSpPr>
        <p:spPr>
          <a:xfrm>
            <a:off x="609600" y="1295400"/>
            <a:ext cx="7848600" cy="42132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Integración de proveedores y clientes en los negocios corporativos.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remoto de empleados de la compañía.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Realización de negocios a cualquier hora del día con clientes localizados en cualquier parte del mundo.</a:t>
            </a:r>
            <a:endParaRPr lang="es-ES"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74818"/>
                                        </p:tgtEl>
                                        <p:attrNameLst>
                                          <p:attrName>style.visibility</p:attrName>
                                        </p:attrNameLst>
                                      </p:cBhvr>
                                      <p:to>
                                        <p:strVal val="visible"/>
                                      </p:to>
                                    </p:set>
                                    <p:animEffect transition="in" filter="wheel(1)">
                                      <p:cBhvr>
                                        <p:cTn id="7" dur="2000"/>
                                        <p:tgtEl>
                                          <p:spTgt spid="6748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4819">
                                            <p:bg/>
                                          </p:spTgt>
                                        </p:tgtEl>
                                        <p:attrNameLst>
                                          <p:attrName>style.visibility</p:attrName>
                                        </p:attrNameLst>
                                      </p:cBhvr>
                                      <p:to>
                                        <p:strVal val="visible"/>
                                      </p:to>
                                    </p:set>
                                    <p:animEffect transition="in" filter="circle(in)">
                                      <p:cBhvr>
                                        <p:cTn id="12" dur="2000"/>
                                        <p:tgtEl>
                                          <p:spTgt spid="67481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74819">
                                            <p:txEl>
                                              <p:pRg st="0" end="0"/>
                                            </p:txEl>
                                          </p:spTgt>
                                        </p:tgtEl>
                                        <p:attrNameLst>
                                          <p:attrName>style.visibility</p:attrName>
                                        </p:attrNameLst>
                                      </p:cBhvr>
                                      <p:to>
                                        <p:strVal val="visible"/>
                                      </p:to>
                                    </p:set>
                                    <p:animEffect transition="in" filter="circle(in)">
                                      <p:cBhvr>
                                        <p:cTn id="17" dur="2000"/>
                                        <p:tgtEl>
                                          <p:spTgt spid="6748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74819">
                                            <p:txEl>
                                              <p:pRg st="1" end="1"/>
                                            </p:txEl>
                                          </p:spTgt>
                                        </p:tgtEl>
                                        <p:attrNameLst>
                                          <p:attrName>style.visibility</p:attrName>
                                        </p:attrNameLst>
                                      </p:cBhvr>
                                      <p:to>
                                        <p:strVal val="visible"/>
                                      </p:to>
                                    </p:set>
                                    <p:animEffect transition="in" filter="circle(in)">
                                      <p:cBhvr>
                                        <p:cTn id="22" dur="2000"/>
                                        <p:tgtEl>
                                          <p:spTgt spid="6748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74819">
                                            <p:txEl>
                                              <p:pRg st="2" end="2"/>
                                            </p:txEl>
                                          </p:spTgt>
                                        </p:tgtEl>
                                        <p:attrNameLst>
                                          <p:attrName>style.visibility</p:attrName>
                                        </p:attrNameLst>
                                      </p:cBhvr>
                                      <p:to>
                                        <p:strVal val="visible"/>
                                      </p:to>
                                    </p:set>
                                    <p:animEffect transition="in" filter="circle(in)">
                                      <p:cBhvr>
                                        <p:cTn id="27" dur="2000"/>
                                        <p:tgtEl>
                                          <p:spTgt spid="67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18" grpId="0" animBg="1"/>
      <p:bldP spid="674819"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75000"/>
                  </a:schemeClr>
                </a:solidFill>
                <a:effectLst>
                  <a:outerShdw blurRad="38100" dist="38100" dir="2700000" algn="tl">
                    <a:srgbClr val="000000"/>
                  </a:outerShdw>
                </a:effectLst>
                <a:latin typeface="Arial" charset="0"/>
              </a:rPr>
              <a:t>Ventajas para Empresas</a:t>
            </a:r>
            <a:endParaRPr lang="es-ES" sz="3600" b="1" i="1">
              <a:solidFill>
                <a:schemeClr val="accent2">
                  <a:lumMod val="75000"/>
                </a:schemeClr>
              </a:solidFill>
              <a:effectLst>
                <a:outerShdw blurRad="38100" dist="38100" dir="2700000" algn="tl">
                  <a:srgbClr val="000000"/>
                </a:outerShdw>
              </a:effectLst>
              <a:latin typeface="Arial" charset="0"/>
            </a:endParaRPr>
          </a:p>
        </p:txBody>
      </p:sp>
      <p:sp>
        <p:nvSpPr>
          <p:cNvPr id="660483" name="Rectangle 3"/>
          <p:cNvSpPr>
            <a:spLocks noGrp="1" noChangeArrowheads="1"/>
          </p:cNvSpPr>
          <p:nvPr>
            <p:ph type="body" idx="1"/>
          </p:nvPr>
        </p:nvSpPr>
        <p:spPr>
          <a:xfrm>
            <a:off x="685800" y="1295400"/>
            <a:ext cx="8134350" cy="476250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Ahorro de costos de comunicaciones las llamadas entre las distintas dependencias remotas de la empresa son menos costosas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Mayor integración de las ubicaciones remotas y oficinas sucursales.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Procedimientos simplificados de soporte y configuración.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0482"/>
                                        </p:tgtEl>
                                        <p:attrNameLst>
                                          <p:attrName>style.visibility</p:attrName>
                                        </p:attrNameLst>
                                      </p:cBhvr>
                                      <p:to>
                                        <p:strVal val="visible"/>
                                      </p:to>
                                    </p:set>
                                    <p:animEffect transition="in" filter="fade">
                                      <p:cBhvr>
                                        <p:cTn id="7" dur="500"/>
                                        <p:tgtEl>
                                          <p:spTgt spid="6604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0483">
                                            <p:bg/>
                                          </p:spTgt>
                                        </p:tgtEl>
                                        <p:attrNameLst>
                                          <p:attrName>style.visibility</p:attrName>
                                        </p:attrNameLst>
                                      </p:cBhvr>
                                      <p:to>
                                        <p:strVal val="visible"/>
                                      </p:to>
                                    </p:set>
                                    <p:animEffect transition="in" filter="circle(in)">
                                      <p:cBhvr>
                                        <p:cTn id="12" dur="2000"/>
                                        <p:tgtEl>
                                          <p:spTgt spid="66048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0483">
                                            <p:txEl>
                                              <p:pRg st="0" end="0"/>
                                            </p:txEl>
                                          </p:spTgt>
                                        </p:tgtEl>
                                        <p:attrNameLst>
                                          <p:attrName>style.visibility</p:attrName>
                                        </p:attrNameLst>
                                      </p:cBhvr>
                                      <p:to>
                                        <p:strVal val="visible"/>
                                      </p:to>
                                    </p:set>
                                    <p:animEffect transition="in" filter="circle(in)">
                                      <p:cBhvr>
                                        <p:cTn id="17" dur="2000"/>
                                        <p:tgtEl>
                                          <p:spTgt spid="66048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0483">
                                            <p:txEl>
                                              <p:pRg st="1" end="1"/>
                                            </p:txEl>
                                          </p:spTgt>
                                        </p:tgtEl>
                                        <p:attrNameLst>
                                          <p:attrName>style.visibility</p:attrName>
                                        </p:attrNameLst>
                                      </p:cBhvr>
                                      <p:to>
                                        <p:strVal val="visible"/>
                                      </p:to>
                                    </p:set>
                                    <p:animEffect transition="in" filter="circle(in)">
                                      <p:cBhvr>
                                        <p:cTn id="22" dur="2000"/>
                                        <p:tgtEl>
                                          <p:spTgt spid="66048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0483">
                                            <p:txEl>
                                              <p:pRg st="2" end="2"/>
                                            </p:txEl>
                                          </p:spTgt>
                                        </p:tgtEl>
                                        <p:attrNameLst>
                                          <p:attrName>style.visibility</p:attrName>
                                        </p:attrNameLst>
                                      </p:cBhvr>
                                      <p:to>
                                        <p:strVal val="visible"/>
                                      </p:to>
                                    </p:set>
                                    <p:animEffect transition="in" filter="circle(in)">
                                      <p:cBhvr>
                                        <p:cTn id="27" dur="2000"/>
                                        <p:tgtEl>
                                          <p:spTgt spid="66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2" grpId="0" animBg="1"/>
      <p:bldP spid="66048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3749955" cy="3650792"/>
          </a:xfrm>
          <a:solidFill>
            <a:schemeClr val="accent6">
              <a:lumMod val="20000"/>
              <a:lumOff val="80000"/>
            </a:schemeClr>
          </a:solidFill>
          <a:ln w="76200">
            <a:solidFill>
              <a:schemeClr val="accent6">
                <a:lumMod val="60000"/>
                <a:lumOff val="40000"/>
              </a:schemeClr>
            </a:solidFill>
          </a:ln>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80646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up)">
                                      <p:cBhvr>
                                        <p:cTn id="20" dur="500"/>
                                        <p:tgtEl>
                                          <p:spTgt spid="3">
                                            <p:bg/>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up)">
                                      <p:cBhvr>
                                        <p:cTn id="23" dur="500"/>
                                        <p:tgtEl>
                                          <p:spTgt spid="3">
                                            <p:txEl>
                                              <p:pRg st="0" end="0"/>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500"/>
                                        <p:tgtEl>
                                          <p:spTgt spid="3">
                                            <p:txEl>
                                              <p:pRg st="1" end="1"/>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up)">
                                      <p:cBhvr>
                                        <p:cTn id="29" dur="500"/>
                                        <p:tgtEl>
                                          <p:spTgt spid="3">
                                            <p:txEl>
                                              <p:pRg st="2" end="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500"/>
                                        <p:tgtEl>
                                          <p:spTgt spid="3">
                                            <p:txEl>
                                              <p:pRg st="4" end="4"/>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up)">
                                      <p:cBhvr>
                                        <p:cTn id="38" dur="500"/>
                                        <p:tgtEl>
                                          <p:spTgt spid="3">
                                            <p:txEl>
                                              <p:pRg st="5" end="5"/>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up)">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467544" y="242887"/>
            <a:ext cx="5832475" cy="1038225"/>
          </a:xfrm>
          <a:solidFill>
            <a:schemeClr val="hlink"/>
          </a:solidFill>
          <a:ln w="57150" cap="flat" algn="ctr">
            <a:solidFill>
              <a:srgbClr val="3366FF"/>
            </a:solidFill>
          </a:ln>
        </p:spPr>
        <p:txBody>
          <a:bodyPr/>
          <a:lstStyle/>
          <a:p>
            <a:pPr>
              <a:defRPr/>
            </a:pPr>
            <a:r>
              <a:rPr lang="es-MX"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67651" name="Rectangle 3"/>
          <p:cNvSpPr>
            <a:spLocks noGrp="1" noChangeArrowheads="1"/>
          </p:cNvSpPr>
          <p:nvPr>
            <p:ph type="body" idx="1"/>
          </p:nvPr>
        </p:nvSpPr>
        <p:spPr>
          <a:xfrm>
            <a:off x="0" y="1844824"/>
            <a:ext cx="9144000" cy="4848225"/>
          </a:xfrm>
          <a:solidFill>
            <a:schemeClr val="accent2">
              <a:lumMod val="20000"/>
              <a:lumOff val="80000"/>
            </a:schemeClr>
          </a:solidFill>
          <a:ln w="76200" cap="flat" algn="ctr">
            <a:solidFill>
              <a:schemeClr val="accent2"/>
            </a:solidFill>
          </a:ln>
        </p:spPr>
        <p:txBody>
          <a:bodyPr/>
          <a:lstStyle/>
          <a:p>
            <a:pPr algn="just">
              <a:defRPr/>
            </a:pP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aplicación inmediata de la tecnología </a:t>
            </a:r>
            <a:r>
              <a:rPr lang="es-MX" sz="28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Internet (incluyendo también intranets y </a:t>
            </a:r>
            <a:r>
              <a:rPr lang="es-MX" sz="28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extranets</a:t>
            </a: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normalmente, como medio de transporte.</a:t>
            </a:r>
          </a:p>
          <a:p>
            <a:pPr algn="just">
              <a:defRPr/>
            </a:pP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la red de datos </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bajo Protocolo </a:t>
            </a: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IP para proporcionar comunicaciones de voz a toda la empresa, a través de una sola red de voz y datos.</a:t>
            </a:r>
            <a:endPar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la transmisión de video y transforma la voz en paquetes de información manejables por una red IP.</a:t>
            </a:r>
          </a:p>
          <a:p>
            <a:pPr algn="just">
              <a:defRPr/>
            </a:pPr>
            <a:endParaRPr lang="es-ES"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endParaRPr lang="es-ES"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8196" name="Picture 4" descr="ip"/>
          <p:cNvPicPr>
            <a:picLocks noChangeAspect="1" noChangeArrowheads="1"/>
          </p:cNvPicPr>
          <p:nvPr/>
        </p:nvPicPr>
        <p:blipFill>
          <a:blip r:embed="rId2" cstate="print"/>
          <a:srcRect/>
          <a:stretch>
            <a:fillRect/>
          </a:stretch>
        </p:blipFill>
        <p:spPr bwMode="auto">
          <a:xfrm>
            <a:off x="6588224" y="74882"/>
            <a:ext cx="2362200" cy="1524000"/>
          </a:xfrm>
          <a:prstGeom prst="rect">
            <a:avLst/>
          </a:prstGeom>
          <a:noFill/>
          <a:ln w="76200">
            <a:solidFill>
              <a:schemeClr val="accent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7650"/>
                                        </p:tgtEl>
                                        <p:attrNameLst>
                                          <p:attrName>style.visibility</p:attrName>
                                        </p:attrNameLst>
                                      </p:cBhvr>
                                      <p:to>
                                        <p:strVal val="visible"/>
                                      </p:to>
                                    </p:set>
                                    <p:anim calcmode="lin" valueType="num">
                                      <p:cBhvr>
                                        <p:cTn id="7" dur="1000" fill="hold"/>
                                        <p:tgtEl>
                                          <p:spTgt spid="667650"/>
                                        </p:tgtEl>
                                        <p:attrNameLst>
                                          <p:attrName>ppt_w</p:attrName>
                                        </p:attrNameLst>
                                      </p:cBhvr>
                                      <p:tavLst>
                                        <p:tav tm="0">
                                          <p:val>
                                            <p:fltVal val="0"/>
                                          </p:val>
                                        </p:tav>
                                        <p:tav tm="100000">
                                          <p:val>
                                            <p:strVal val="#ppt_w"/>
                                          </p:val>
                                        </p:tav>
                                      </p:tavLst>
                                    </p:anim>
                                    <p:anim calcmode="lin" valueType="num">
                                      <p:cBhvr>
                                        <p:cTn id="8" dur="1000" fill="hold"/>
                                        <p:tgtEl>
                                          <p:spTgt spid="667650"/>
                                        </p:tgtEl>
                                        <p:attrNameLst>
                                          <p:attrName>ppt_h</p:attrName>
                                        </p:attrNameLst>
                                      </p:cBhvr>
                                      <p:tavLst>
                                        <p:tav tm="0">
                                          <p:val>
                                            <p:fltVal val="0"/>
                                          </p:val>
                                        </p:tav>
                                        <p:tav tm="100000">
                                          <p:val>
                                            <p:strVal val="#ppt_h"/>
                                          </p:val>
                                        </p:tav>
                                      </p:tavLst>
                                    </p:anim>
                                    <p:anim calcmode="lin" valueType="num">
                                      <p:cBhvr>
                                        <p:cTn id="9" dur="1000" fill="hold"/>
                                        <p:tgtEl>
                                          <p:spTgt spid="667650"/>
                                        </p:tgtEl>
                                        <p:attrNameLst>
                                          <p:attrName>style.rotation</p:attrName>
                                        </p:attrNameLst>
                                      </p:cBhvr>
                                      <p:tavLst>
                                        <p:tav tm="0">
                                          <p:val>
                                            <p:fltVal val="90"/>
                                          </p:val>
                                        </p:tav>
                                        <p:tav tm="100000">
                                          <p:val>
                                            <p:fltVal val="0"/>
                                          </p:val>
                                        </p:tav>
                                      </p:tavLst>
                                    </p:anim>
                                    <p:animEffect transition="in" filter="fade">
                                      <p:cBhvr>
                                        <p:cTn id="10" dur="1000"/>
                                        <p:tgtEl>
                                          <p:spTgt spid="667650"/>
                                        </p:tgtEl>
                                      </p:cBhvr>
                                    </p:animEffect>
                                  </p:childTnLst>
                                </p:cTn>
                              </p:par>
                              <p:par>
                                <p:cTn id="11" presetID="3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p:cTn id="13" dur="1000" fill="hold"/>
                                        <p:tgtEl>
                                          <p:spTgt spid="8196"/>
                                        </p:tgtEl>
                                        <p:attrNameLst>
                                          <p:attrName>ppt_w</p:attrName>
                                        </p:attrNameLst>
                                      </p:cBhvr>
                                      <p:tavLst>
                                        <p:tav tm="0">
                                          <p:val>
                                            <p:fltVal val="0"/>
                                          </p:val>
                                        </p:tav>
                                        <p:tav tm="100000">
                                          <p:val>
                                            <p:strVal val="#ppt_w"/>
                                          </p:val>
                                        </p:tav>
                                      </p:tavLst>
                                    </p:anim>
                                    <p:anim calcmode="lin" valueType="num">
                                      <p:cBhvr>
                                        <p:cTn id="14" dur="1000" fill="hold"/>
                                        <p:tgtEl>
                                          <p:spTgt spid="8196"/>
                                        </p:tgtEl>
                                        <p:attrNameLst>
                                          <p:attrName>ppt_h</p:attrName>
                                        </p:attrNameLst>
                                      </p:cBhvr>
                                      <p:tavLst>
                                        <p:tav tm="0">
                                          <p:val>
                                            <p:fltVal val="0"/>
                                          </p:val>
                                        </p:tav>
                                        <p:tav tm="100000">
                                          <p:val>
                                            <p:strVal val="#ppt_h"/>
                                          </p:val>
                                        </p:tav>
                                      </p:tavLst>
                                    </p:anim>
                                    <p:anim calcmode="lin" valueType="num">
                                      <p:cBhvr>
                                        <p:cTn id="15" dur="1000" fill="hold"/>
                                        <p:tgtEl>
                                          <p:spTgt spid="8196"/>
                                        </p:tgtEl>
                                        <p:attrNameLst>
                                          <p:attrName>style.rotation</p:attrName>
                                        </p:attrNameLst>
                                      </p:cBhvr>
                                      <p:tavLst>
                                        <p:tav tm="0">
                                          <p:val>
                                            <p:fltVal val="90"/>
                                          </p:val>
                                        </p:tav>
                                        <p:tav tm="100000">
                                          <p:val>
                                            <p:fltVal val="0"/>
                                          </p:val>
                                        </p:tav>
                                      </p:tavLst>
                                    </p:anim>
                                    <p:animEffect transition="in" filter="fade">
                                      <p:cBhvr>
                                        <p:cTn id="16" dur="1000"/>
                                        <p:tgtEl>
                                          <p:spTgt spid="819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67651">
                                            <p:bg/>
                                          </p:spTgt>
                                        </p:tgtEl>
                                        <p:attrNameLst>
                                          <p:attrName>style.visibility</p:attrName>
                                        </p:attrNameLst>
                                      </p:cBhvr>
                                      <p:to>
                                        <p:strVal val="visible"/>
                                      </p:to>
                                    </p:set>
                                    <p:anim calcmode="lin" valueType="num">
                                      <p:cBhvr>
                                        <p:cTn id="21" dur="1000" fill="hold"/>
                                        <p:tgtEl>
                                          <p:spTgt spid="667651">
                                            <p:bg/>
                                          </p:spTgt>
                                        </p:tgtEl>
                                        <p:attrNameLst>
                                          <p:attrName>ppt_w</p:attrName>
                                        </p:attrNameLst>
                                      </p:cBhvr>
                                      <p:tavLst>
                                        <p:tav tm="0">
                                          <p:val>
                                            <p:fltVal val="0"/>
                                          </p:val>
                                        </p:tav>
                                        <p:tav tm="100000">
                                          <p:val>
                                            <p:strVal val="#ppt_w"/>
                                          </p:val>
                                        </p:tav>
                                      </p:tavLst>
                                    </p:anim>
                                    <p:anim calcmode="lin" valueType="num">
                                      <p:cBhvr>
                                        <p:cTn id="22" dur="1000" fill="hold"/>
                                        <p:tgtEl>
                                          <p:spTgt spid="667651">
                                            <p:bg/>
                                          </p:spTgt>
                                        </p:tgtEl>
                                        <p:attrNameLst>
                                          <p:attrName>ppt_h</p:attrName>
                                        </p:attrNameLst>
                                      </p:cBhvr>
                                      <p:tavLst>
                                        <p:tav tm="0">
                                          <p:val>
                                            <p:fltVal val="0"/>
                                          </p:val>
                                        </p:tav>
                                        <p:tav tm="100000">
                                          <p:val>
                                            <p:strVal val="#ppt_h"/>
                                          </p:val>
                                        </p:tav>
                                      </p:tavLst>
                                    </p:anim>
                                    <p:anim calcmode="lin" valueType="num">
                                      <p:cBhvr>
                                        <p:cTn id="23" dur="1000" fill="hold"/>
                                        <p:tgtEl>
                                          <p:spTgt spid="667651">
                                            <p:bg/>
                                          </p:spTgt>
                                        </p:tgtEl>
                                        <p:attrNameLst>
                                          <p:attrName>style.rotation</p:attrName>
                                        </p:attrNameLst>
                                      </p:cBhvr>
                                      <p:tavLst>
                                        <p:tav tm="0">
                                          <p:val>
                                            <p:fltVal val="90"/>
                                          </p:val>
                                        </p:tav>
                                        <p:tav tm="100000">
                                          <p:val>
                                            <p:fltVal val="0"/>
                                          </p:val>
                                        </p:tav>
                                      </p:tavLst>
                                    </p:anim>
                                    <p:animEffect transition="in" filter="fade">
                                      <p:cBhvr>
                                        <p:cTn id="24" dur="1000"/>
                                        <p:tgtEl>
                                          <p:spTgt spid="667651">
                                            <p:bg/>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67651">
                                            <p:txEl>
                                              <p:pRg st="0" end="0"/>
                                            </p:txEl>
                                          </p:spTgt>
                                        </p:tgtEl>
                                        <p:attrNameLst>
                                          <p:attrName>style.visibility</p:attrName>
                                        </p:attrNameLst>
                                      </p:cBhvr>
                                      <p:to>
                                        <p:strVal val="visible"/>
                                      </p:to>
                                    </p:set>
                                    <p:anim calcmode="lin" valueType="num">
                                      <p:cBhvr>
                                        <p:cTn id="29" dur="1000" fill="hold"/>
                                        <p:tgtEl>
                                          <p:spTgt spid="667651">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667651">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667651">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6676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67651">
                                            <p:txEl>
                                              <p:pRg st="1" end="1"/>
                                            </p:txEl>
                                          </p:spTgt>
                                        </p:tgtEl>
                                        <p:attrNameLst>
                                          <p:attrName>style.visibility</p:attrName>
                                        </p:attrNameLst>
                                      </p:cBhvr>
                                      <p:to>
                                        <p:strVal val="visible"/>
                                      </p:to>
                                    </p:set>
                                    <p:anim calcmode="lin" valueType="num">
                                      <p:cBhvr>
                                        <p:cTn id="37" dur="1000" fill="hold"/>
                                        <p:tgtEl>
                                          <p:spTgt spid="667651">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667651">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667651">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66765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667651">
                                            <p:txEl>
                                              <p:pRg st="2" end="2"/>
                                            </p:txEl>
                                          </p:spTgt>
                                        </p:tgtEl>
                                        <p:attrNameLst>
                                          <p:attrName>style.visibility</p:attrName>
                                        </p:attrNameLst>
                                      </p:cBhvr>
                                      <p:to>
                                        <p:strVal val="visible"/>
                                      </p:to>
                                    </p:set>
                                    <p:anim calcmode="lin" valueType="num">
                                      <p:cBhvr>
                                        <p:cTn id="45" dur="1000" fill="hold"/>
                                        <p:tgtEl>
                                          <p:spTgt spid="667651">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667651">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667651">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66765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667651">
                                            <p:txEl>
                                              <p:pRg st="3" end="3"/>
                                            </p:txEl>
                                          </p:spTgt>
                                        </p:tgtEl>
                                        <p:attrNameLst>
                                          <p:attrName>style.visibility</p:attrName>
                                        </p:attrNameLst>
                                      </p:cBhvr>
                                      <p:to>
                                        <p:strVal val="visible"/>
                                      </p:to>
                                    </p:set>
                                    <p:anim calcmode="lin" valueType="num">
                                      <p:cBhvr>
                                        <p:cTn id="53" dur="1000" fill="hold"/>
                                        <p:tgtEl>
                                          <p:spTgt spid="667651">
                                            <p:txEl>
                                              <p:pRg st="3" end="3"/>
                                            </p:txEl>
                                          </p:spTgt>
                                        </p:tgtEl>
                                        <p:attrNameLst>
                                          <p:attrName>ppt_w</p:attrName>
                                        </p:attrNameLst>
                                      </p:cBhvr>
                                      <p:tavLst>
                                        <p:tav tm="0">
                                          <p:val>
                                            <p:fltVal val="0"/>
                                          </p:val>
                                        </p:tav>
                                        <p:tav tm="100000">
                                          <p:val>
                                            <p:strVal val="#ppt_w"/>
                                          </p:val>
                                        </p:tav>
                                      </p:tavLst>
                                    </p:anim>
                                    <p:anim calcmode="lin" valueType="num">
                                      <p:cBhvr>
                                        <p:cTn id="54" dur="1000" fill="hold"/>
                                        <p:tgtEl>
                                          <p:spTgt spid="667651">
                                            <p:txEl>
                                              <p:pRg st="3" end="3"/>
                                            </p:txEl>
                                          </p:spTgt>
                                        </p:tgtEl>
                                        <p:attrNameLst>
                                          <p:attrName>ppt_h</p:attrName>
                                        </p:attrNameLst>
                                      </p:cBhvr>
                                      <p:tavLst>
                                        <p:tav tm="0">
                                          <p:val>
                                            <p:fltVal val="0"/>
                                          </p:val>
                                        </p:tav>
                                        <p:tav tm="100000">
                                          <p:val>
                                            <p:strVal val="#ppt_h"/>
                                          </p:val>
                                        </p:tav>
                                      </p:tavLst>
                                    </p:anim>
                                    <p:anim calcmode="lin" valueType="num">
                                      <p:cBhvr>
                                        <p:cTn id="55" dur="1000" fill="hold"/>
                                        <p:tgtEl>
                                          <p:spTgt spid="667651">
                                            <p:txEl>
                                              <p:pRg st="3" end="3"/>
                                            </p:txEl>
                                          </p:spTgt>
                                        </p:tgtEl>
                                        <p:attrNameLst>
                                          <p:attrName>style.rotation</p:attrName>
                                        </p:attrNameLst>
                                      </p:cBhvr>
                                      <p:tavLst>
                                        <p:tav tm="0">
                                          <p:val>
                                            <p:fltVal val="90"/>
                                          </p:val>
                                        </p:tav>
                                        <p:tav tm="100000">
                                          <p:val>
                                            <p:fltVal val="0"/>
                                          </p:val>
                                        </p:tav>
                                      </p:tavLst>
                                    </p:anim>
                                    <p:animEffect transition="in" filter="fade">
                                      <p:cBhvr>
                                        <p:cTn id="56" dur="1000"/>
                                        <p:tgtEl>
                                          <p:spTgt spid="66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animBg="1"/>
      <p:bldP spid="667651"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0FF9764-C158-4B9B-A18B-192A8B161206}" type="slidenum">
              <a:rPr lang="en-US" sz="1400">
                <a:latin typeface="+mn-lt"/>
              </a:rPr>
              <a:pPr algn="r">
                <a:defRPr/>
              </a:pPr>
              <a:t>50</a:t>
            </a:fld>
            <a:endParaRPr lang="en-US" sz="1400">
              <a:latin typeface="+mn-lt"/>
            </a:endParaRPr>
          </a:p>
        </p:txBody>
      </p:sp>
      <p:graphicFrame>
        <p:nvGraphicFramePr>
          <p:cNvPr id="69635"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304800" y="0"/>
            <a:ext cx="8534400" cy="836613"/>
          </a:xfrm>
          <a:solidFill>
            <a:schemeClr val="hlink"/>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endParaRPr lang="es-ES" sz="4000" b="1" i="1" dirty="0">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457731" name="Rectangle 3"/>
          <p:cNvSpPr>
            <a:spLocks noGrp="1" noChangeArrowheads="1"/>
          </p:cNvSpPr>
          <p:nvPr>
            <p:ph type="body" idx="1"/>
          </p:nvPr>
        </p:nvSpPr>
        <p:spPr>
          <a:xfrm>
            <a:off x="228600" y="990600"/>
            <a:ext cx="8686800" cy="5102225"/>
          </a:xfrm>
          <a:solidFill>
            <a:schemeClr val="accent2">
              <a:lumMod val="20000"/>
              <a:lumOff val="80000"/>
            </a:schemeClr>
          </a:solidFill>
          <a:ln w="76200" cap="flat" algn="ctr">
            <a:solidFill>
              <a:schemeClr val="accent2"/>
            </a:solidFill>
          </a:ln>
        </p:spPr>
        <p:txBody>
          <a:bodyPr/>
          <a:lstStyle/>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convergencia de servicios de voz, datos y vídeo en una sola red</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Implica ventajas como un menor </a:t>
            </a:r>
            <a:r>
              <a:rPr lang="es-AR"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cost</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de capital, procedimientos simplificados de soporte y configuración</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La conexión se establece usando un protocolo (para la señalización) sobre TCP y luego la transmisión se hace usando RTP (Real Time </a:t>
            </a:r>
            <a:r>
              <a:rPr lang="es-MX"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Protocol</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sobre UDP.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fade">
                                      <p:cBhvr>
                                        <p:cTn id="7" dur="500"/>
                                        <p:tgtEl>
                                          <p:spTgt spid="4577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7731">
                                            <p:bg/>
                                          </p:spTgt>
                                        </p:tgtEl>
                                        <p:attrNameLst>
                                          <p:attrName>style.visibility</p:attrName>
                                        </p:attrNameLst>
                                      </p:cBhvr>
                                      <p:to>
                                        <p:strVal val="visible"/>
                                      </p:to>
                                    </p:set>
                                    <p:anim calcmode="lin" valueType="num">
                                      <p:cBhvr additive="base">
                                        <p:cTn id="12" dur="500" fill="hold"/>
                                        <p:tgtEl>
                                          <p:spTgt spid="45773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45773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57731">
                                            <p:txEl>
                                              <p:pRg st="0" end="0"/>
                                            </p:txEl>
                                          </p:spTgt>
                                        </p:tgtEl>
                                        <p:attrNameLst>
                                          <p:attrName>style.visibility</p:attrName>
                                        </p:attrNameLst>
                                      </p:cBhvr>
                                      <p:to>
                                        <p:strVal val="visible"/>
                                      </p:to>
                                    </p:set>
                                    <p:anim calcmode="lin" valueType="num">
                                      <p:cBhvr additive="base">
                                        <p:cTn id="18" dur="500" fill="hold"/>
                                        <p:tgtEl>
                                          <p:spTgt spid="45773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57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57731">
                                            <p:txEl>
                                              <p:pRg st="2" end="2"/>
                                            </p:txEl>
                                          </p:spTgt>
                                        </p:tgtEl>
                                        <p:attrNameLst>
                                          <p:attrName>style.visibility</p:attrName>
                                        </p:attrNameLst>
                                      </p:cBhvr>
                                      <p:to>
                                        <p:strVal val="visible"/>
                                      </p:to>
                                    </p:set>
                                    <p:anim calcmode="lin" valueType="num">
                                      <p:cBhvr additive="base">
                                        <p:cTn id="24" dur="500" fill="hold"/>
                                        <p:tgtEl>
                                          <p:spTgt spid="45773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57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57731">
                                            <p:txEl>
                                              <p:pRg st="4" end="4"/>
                                            </p:txEl>
                                          </p:spTgt>
                                        </p:tgtEl>
                                        <p:attrNameLst>
                                          <p:attrName>style.visibility</p:attrName>
                                        </p:attrNameLst>
                                      </p:cBhvr>
                                      <p:to>
                                        <p:strVal val="visible"/>
                                      </p:to>
                                    </p:set>
                                    <p:anim calcmode="lin" valueType="num">
                                      <p:cBhvr additive="base">
                                        <p:cTn id="30" dur="500" fill="hold"/>
                                        <p:tgtEl>
                                          <p:spTgt spid="45773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577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nimBg="1"/>
      <p:bldP spid="457731"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323850" y="188913"/>
            <a:ext cx="8534400" cy="1143000"/>
          </a:xfrm>
          <a:solidFill>
            <a:schemeClr val="accent2">
              <a:lumMod val="20000"/>
              <a:lumOff val="80000"/>
            </a:schemeClr>
          </a:solidFill>
          <a:ln w="57150" cap="flat" algn="ctr">
            <a:solidFill>
              <a:schemeClr val="accent2"/>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585731" name="Rectangle 3"/>
          <p:cNvSpPr>
            <a:spLocks noGrp="1" noChangeArrowheads="1"/>
          </p:cNvSpPr>
          <p:nvPr>
            <p:ph type="body" idx="1"/>
          </p:nvPr>
        </p:nvSpPr>
        <p:spPr>
          <a:xfrm>
            <a:off x="250825" y="1700213"/>
            <a:ext cx="8686800" cy="4392612"/>
          </a:xfrm>
          <a:solidFill>
            <a:srgbClr val="DDDDDD"/>
          </a:solidFill>
          <a:ln w="76200" cap="flat" algn="ctr">
            <a:solidFill>
              <a:schemeClr val="accent2"/>
            </a:solidFill>
          </a:ln>
        </p:spPr>
        <p:txBody>
          <a:bodyPr/>
          <a:lstStyle/>
          <a:p>
            <a:pPr algn="just">
              <a:buFontTx/>
              <a:buNone/>
              <a:defRPr/>
            </a:pPr>
            <a:r>
              <a:rPr lang="es-ES"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Arquitectura Abierta integrada de voz , video y datos  basado en tecnología IP (AVVID).</a:t>
            </a:r>
          </a:p>
          <a:p>
            <a:pPr algn="just">
              <a:buFontTx/>
              <a:buNone/>
              <a:defRPr/>
            </a:pPr>
            <a:r>
              <a:rPr lang="es-MX" sz="2700" b="1" i="1" dirty="0">
                <a:solidFill>
                  <a:schemeClr val="accent2">
                    <a:lumMod val="75000"/>
                  </a:schemeClr>
                </a:solidFill>
                <a:latin typeface="Arial" charset="0"/>
                <a:ea typeface="Arial Unicode MS" pitchFamily="34" charset="-128"/>
                <a:cs typeface="Arial Unicode MS" pitchFamily="34" charset="-128"/>
              </a:rPr>
              <a:t>Provee </a:t>
            </a:r>
            <a:r>
              <a:rPr lang="es-AR" sz="2700" b="1" i="1" dirty="0">
                <a:solidFill>
                  <a:schemeClr val="accent2">
                    <a:lumMod val="75000"/>
                  </a:schemeClr>
                </a:solidFill>
                <a:latin typeface="Arial" charset="0"/>
                <a:ea typeface="Arial Unicode MS" pitchFamily="34" charset="-128"/>
                <a:cs typeface="Arial Unicode MS" pitchFamily="34" charset="-128"/>
              </a:rPr>
              <a:t>una mayor integración </a:t>
            </a:r>
            <a:r>
              <a:rPr lang="es-MX" sz="2700" b="1" i="1" dirty="0">
                <a:solidFill>
                  <a:schemeClr val="accent2">
                    <a:lumMod val="75000"/>
                  </a:schemeClr>
                </a:solidFill>
                <a:latin typeface="Arial" charset="0"/>
                <a:ea typeface="Arial Unicode MS" pitchFamily="34" charset="-128"/>
                <a:cs typeface="Arial Unicode MS" pitchFamily="34" charset="-128"/>
              </a:rPr>
              <a:t>e </a:t>
            </a:r>
            <a:r>
              <a:rPr lang="es-MX" sz="2700" b="1" i="1" dirty="0" err="1">
                <a:solidFill>
                  <a:schemeClr val="accent2">
                    <a:lumMod val="75000"/>
                  </a:schemeClr>
                </a:solidFill>
                <a:latin typeface="Arial" charset="0"/>
                <a:ea typeface="Arial Unicode MS" pitchFamily="34" charset="-128"/>
                <a:cs typeface="Arial Unicode MS" pitchFamily="34" charset="-128"/>
              </a:rPr>
              <a:t>interoperatividad</a:t>
            </a:r>
            <a:r>
              <a:rPr lang="es-MX" sz="2700" b="1" i="1" dirty="0">
                <a:solidFill>
                  <a:schemeClr val="accent2">
                    <a:lumMod val="75000"/>
                  </a:schemeClr>
                </a:solidFill>
                <a:latin typeface="Arial" charset="0"/>
                <a:ea typeface="Arial Unicode MS" pitchFamily="34" charset="-128"/>
                <a:cs typeface="Arial Unicode MS" pitchFamily="34" charset="-128"/>
              </a:rPr>
              <a:t> </a:t>
            </a:r>
            <a:r>
              <a:rPr lang="es-AR" sz="2700" b="1" i="1" dirty="0">
                <a:solidFill>
                  <a:schemeClr val="accent2">
                    <a:lumMod val="75000"/>
                  </a:schemeClr>
                </a:solidFill>
                <a:latin typeface="Arial" charset="0"/>
                <a:ea typeface="Arial Unicode MS" pitchFamily="34" charset="-128"/>
                <a:cs typeface="Arial Unicode MS" pitchFamily="34" charset="-128"/>
              </a:rPr>
              <a:t>de las ubicaciones remotas y oficinas sucursales en las instalaciones de la red corporativa.</a:t>
            </a:r>
            <a:endParaRPr lang="es-MX" sz="2700" b="1" i="1" dirty="0">
              <a:solidFill>
                <a:schemeClr val="accent2">
                  <a:lumMod val="75000"/>
                </a:schemeClr>
              </a:solidFill>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Optimiza el uso de recursos informáticos y de comunicaciones rediseñando nuestra actual instalación de </a:t>
            </a:r>
            <a:r>
              <a:rPr lang="es-MX" b="1" i="1" u="sng"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cableado estructurado</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5730"/>
                                        </p:tgtEl>
                                        <p:attrNameLst>
                                          <p:attrName>style.visibility</p:attrName>
                                        </p:attrNameLst>
                                      </p:cBhvr>
                                      <p:to>
                                        <p:strVal val="visible"/>
                                      </p:to>
                                    </p:set>
                                    <p:animEffect transition="in" filter="fade">
                                      <p:cBhvr>
                                        <p:cTn id="7" dur="500"/>
                                        <p:tgtEl>
                                          <p:spTgt spid="5857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85731">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573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0" grpId="0" animBg="1"/>
      <p:bldP spid="585731"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304800" y="0"/>
            <a:ext cx="8370888" cy="112553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Convencional</a:t>
            </a:r>
            <a:endParaRPr lang="es-AR" sz="4000" b="1" i="1">
              <a:solidFill>
                <a:schemeClr val="accent2">
                  <a:lumMod val="75000"/>
                </a:schemeClr>
              </a:solidFill>
              <a:effectLst>
                <a:outerShdw blurRad="38100" dist="38100" dir="2700000" algn="tl">
                  <a:srgbClr val="000000"/>
                </a:outerShdw>
              </a:effectLst>
              <a:latin typeface="Arial" charset="0"/>
            </a:endParaRPr>
          </a:p>
        </p:txBody>
      </p:sp>
      <p:graphicFrame>
        <p:nvGraphicFramePr>
          <p:cNvPr id="1026" name="Object 5"/>
          <p:cNvGraphicFramePr>
            <a:graphicFrameLocks noChangeAspect="1"/>
          </p:cNvGraphicFramePr>
          <p:nvPr>
            <p:extLst>
              <p:ext uri="{D42A27DB-BD31-4B8C-83A1-F6EECF244321}">
                <p14:modId xmlns:p14="http://schemas.microsoft.com/office/powerpoint/2010/main" val="1536362437"/>
              </p:ext>
            </p:extLst>
          </p:nvPr>
        </p:nvGraphicFramePr>
        <p:xfrm>
          <a:off x="133350" y="1268760"/>
          <a:ext cx="8759130" cy="5400675"/>
        </p:xfrm>
        <a:graphic>
          <a:graphicData uri="http://schemas.openxmlformats.org/presentationml/2006/ole">
            <mc:AlternateContent xmlns:mc="http://schemas.openxmlformats.org/markup-compatibility/2006">
              <mc:Choice xmlns:v="urn:schemas-microsoft-com:vml" Requires="v">
                <p:oleObj name="Visio" r:id="rId2" imgW="10113840" imgH="6038640" progId="">
                  <p:embed/>
                </p:oleObj>
              </mc:Choice>
              <mc:Fallback>
                <p:oleObj name="Visio" r:id="rId2" imgW="10113840" imgH="6038640"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268760"/>
                        <a:ext cx="8759130" cy="5400675"/>
                      </a:xfrm>
                      <a:prstGeom prst="rect">
                        <a:avLst/>
                      </a:prstGeom>
                      <a:solidFill>
                        <a:schemeClr val="accent2">
                          <a:lumMod val="20000"/>
                          <a:lumOff val="80000"/>
                        </a:schemeClr>
                      </a:solidFill>
                      <a:ln w="38100" cmpd="dbl">
                        <a:solidFill>
                          <a:srgbClr val="333333"/>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4"/>
                                        </p:tgtEl>
                                        <p:attrNameLst>
                                          <p:attrName>style.visibility</p:attrName>
                                        </p:attrNameLst>
                                      </p:cBhvr>
                                      <p:to>
                                        <p:strVal val="visible"/>
                                      </p:to>
                                    </p:set>
                                    <p:anim calcmode="lin" valueType="num">
                                      <p:cBhvr additive="base">
                                        <p:cTn id="7" dur="500" fill="hold"/>
                                        <p:tgtEl>
                                          <p:spTgt spid="581634"/>
                                        </p:tgtEl>
                                        <p:attrNameLst>
                                          <p:attrName>ppt_x</p:attrName>
                                        </p:attrNameLst>
                                      </p:cBhvr>
                                      <p:tavLst>
                                        <p:tav tm="0">
                                          <p:val>
                                            <p:strVal val="#ppt_x"/>
                                          </p:val>
                                        </p:tav>
                                        <p:tav tm="100000">
                                          <p:val>
                                            <p:strVal val="#ppt_x"/>
                                          </p:val>
                                        </p:tav>
                                      </p:tavLst>
                                    </p:anim>
                                    <p:anim calcmode="lin" valueType="num">
                                      <p:cBhvr additive="base">
                                        <p:cTn id="8" dur="500" fill="hold"/>
                                        <p:tgtEl>
                                          <p:spTgt spid="5816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762000" y="0"/>
            <a:ext cx="7772400" cy="1125538"/>
          </a:xfrm>
          <a:solidFill>
            <a:schemeClr val="accent6">
              <a:lumMod val="20000"/>
              <a:lumOff val="80000"/>
            </a:schemeClr>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br>
              <a:rPr lang="es-ES_tradnl" sz="4000" b="1" i="1" dirty="0">
                <a:solidFill>
                  <a:schemeClr val="accent2">
                    <a:lumMod val="75000"/>
                  </a:schemeClr>
                </a:solidFill>
                <a:effectLst>
                  <a:outerShdw blurRad="38100" dist="38100" dir="2700000" algn="tl">
                    <a:srgbClr val="000000"/>
                  </a:outerShdw>
                </a:effectLst>
                <a:latin typeface="Arial" charset="0"/>
              </a:rPr>
            </a:br>
            <a:r>
              <a:rPr lang="es-ES_tradnl" sz="4000" b="1" i="1" dirty="0">
                <a:solidFill>
                  <a:schemeClr val="accent2">
                    <a:lumMod val="75000"/>
                  </a:schemeClr>
                </a:solidFill>
                <a:effectLst>
                  <a:outerShdw blurRad="38100" dist="38100" dir="2700000" algn="tl">
                    <a:srgbClr val="000000"/>
                  </a:outerShdw>
                </a:effectLst>
                <a:latin typeface="Arial" charset="0"/>
              </a:rPr>
              <a:t>Instalación en Migración</a:t>
            </a:r>
            <a:endParaRPr lang="es-AR" sz="4000" b="1" i="1" dirty="0">
              <a:solidFill>
                <a:schemeClr val="accent2">
                  <a:lumMod val="75000"/>
                </a:schemeClr>
              </a:solidFill>
              <a:effectLst>
                <a:outerShdw blurRad="38100" dist="38100" dir="2700000" algn="tl">
                  <a:srgbClr val="000000"/>
                </a:outerShdw>
              </a:effectLst>
              <a:latin typeface="Arial" charset="0"/>
            </a:endParaRPr>
          </a:p>
        </p:txBody>
      </p:sp>
      <p:grpSp>
        <p:nvGrpSpPr>
          <p:cNvPr id="3" name="Grupo 2"/>
          <p:cNvGrpSpPr/>
          <p:nvPr/>
        </p:nvGrpSpPr>
        <p:grpSpPr>
          <a:xfrm>
            <a:off x="0" y="1219200"/>
            <a:ext cx="9144000" cy="5638800"/>
            <a:chOff x="0" y="1219200"/>
            <a:chExt cx="9144000" cy="5324475"/>
          </a:xfrm>
        </p:grpSpPr>
        <p:graphicFrame>
          <p:nvGraphicFramePr>
            <p:cNvPr id="2050" name="Object 3"/>
            <p:cNvGraphicFramePr>
              <a:graphicFrameLocks noChangeAspect="1"/>
            </p:cNvGraphicFramePr>
            <p:nvPr>
              <p:extLst>
                <p:ext uri="{D42A27DB-BD31-4B8C-83A1-F6EECF244321}">
                  <p14:modId xmlns:p14="http://schemas.microsoft.com/office/powerpoint/2010/main" val="4207004006"/>
                </p:ext>
              </p:extLst>
            </p:nvPr>
          </p:nvGraphicFramePr>
          <p:xfrm>
            <a:off x="0" y="1219200"/>
            <a:ext cx="9144000" cy="5324475"/>
          </p:xfrm>
          <a:graphic>
            <a:graphicData uri="http://schemas.openxmlformats.org/presentationml/2006/ole">
              <mc:AlternateContent xmlns:mc="http://schemas.openxmlformats.org/markup-compatibility/2006">
                <mc:Choice xmlns:v="urn:schemas-microsoft-com:vml" Requires="v">
                  <p:oleObj name="Visio" r:id="rId2" imgW="10113840" imgH="6038640" progId="">
                    <p:embed/>
                  </p:oleObj>
                </mc:Choice>
                <mc:Fallback>
                  <p:oleObj name="Visio" r:id="rId2" imgW="10113840" imgH="603864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5324475"/>
                        </a:xfrm>
                        <a:prstGeom prst="rect">
                          <a:avLst/>
                        </a:prstGeom>
                        <a:solidFill>
                          <a:schemeClr val="accent6">
                            <a:lumMod val="20000"/>
                            <a:lumOff val="80000"/>
                          </a:schemeClr>
                        </a:solidFill>
                        <a:ln w="38100" cmpd="dbl">
                          <a:solidFill>
                            <a:srgbClr val="333333"/>
                          </a:solidFill>
                          <a:miter lim="800000"/>
                          <a:headEnd/>
                          <a:tailEnd/>
                        </a:ln>
                        <a:effectLst/>
                      </p:spPr>
                    </p:pic>
                  </p:oleObj>
                </mc:Fallback>
              </mc:AlternateContent>
            </a:graphicData>
          </a:graphic>
        </p:graphicFrame>
        <p:sp>
          <p:nvSpPr>
            <p:cNvPr id="2052" name="Text Box 4"/>
            <p:cNvSpPr txBox="1">
              <a:spLocks noChangeArrowheads="1"/>
            </p:cNvSpPr>
            <p:nvPr/>
          </p:nvSpPr>
          <p:spPr bwMode="auto">
            <a:xfrm>
              <a:off x="2401888" y="5240338"/>
              <a:ext cx="646112" cy="336550"/>
            </a:xfrm>
            <a:prstGeom prst="rect">
              <a:avLst/>
            </a:prstGeom>
            <a:noFill/>
            <a:ln w="12700">
              <a:noFill/>
              <a:miter lim="800000"/>
              <a:headEnd/>
              <a:tailEnd/>
            </a:ln>
          </p:spPr>
          <p:txBody>
            <a:bodyPr>
              <a:spAutoFit/>
            </a:bodyPr>
            <a:lstStyle/>
            <a:p>
              <a:r>
                <a:rPr lang="es-MX" sz="1600"/>
                <a:t>ITS</a:t>
              </a:r>
              <a:endParaRPr lang="es-AR" sz="1600"/>
            </a:p>
          </p:txBody>
        </p:sp>
        <p:sp>
          <p:nvSpPr>
            <p:cNvPr id="2053" name="Text Box 5"/>
            <p:cNvSpPr txBox="1">
              <a:spLocks noChangeArrowheads="1"/>
            </p:cNvSpPr>
            <p:nvPr/>
          </p:nvSpPr>
          <p:spPr bwMode="auto">
            <a:xfrm>
              <a:off x="381000" y="5257800"/>
              <a:ext cx="1905000" cy="641350"/>
            </a:xfrm>
            <a:prstGeom prst="rect">
              <a:avLst/>
            </a:prstGeom>
            <a:noFill/>
            <a:ln w="12700">
              <a:noFill/>
              <a:miter lim="800000"/>
              <a:headEnd/>
              <a:tailEnd/>
            </a:ln>
          </p:spPr>
          <p:txBody>
            <a:bodyPr>
              <a:spAutoFit/>
            </a:bodyPr>
            <a:lstStyle/>
            <a:p>
              <a:pPr>
                <a:spcBef>
                  <a:spcPct val="50000"/>
                </a:spcBef>
              </a:pPr>
              <a:r>
                <a:rPr lang="es-MX" sz="1800"/>
                <a:t>Lineas de Teléfono</a:t>
              </a:r>
              <a:endParaRPr lang="es-AR" sz="1800"/>
            </a:p>
          </p:txBody>
        </p:sp>
        <p:pic>
          <p:nvPicPr>
            <p:cNvPr id="2054" name="Picture 6" descr="3500_3"/>
            <p:cNvPicPr>
              <a:picLocks noChangeAspect="1" noChangeArrowheads="1"/>
            </p:cNvPicPr>
            <p:nvPr/>
          </p:nvPicPr>
          <p:blipFill>
            <a:blip r:embed="rId4" cstate="print"/>
            <a:srcRect/>
            <a:stretch>
              <a:fillRect/>
            </a:stretch>
          </p:blipFill>
          <p:spPr bwMode="auto">
            <a:xfrm>
              <a:off x="2209800" y="5562600"/>
              <a:ext cx="914400" cy="7112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2658"/>
                                        </p:tgtEl>
                                        <p:attrNameLst>
                                          <p:attrName>style.visibility</p:attrName>
                                        </p:attrNameLst>
                                      </p:cBhvr>
                                      <p:to>
                                        <p:strVal val="visible"/>
                                      </p:to>
                                    </p:set>
                                    <p:anim calcmode="lin" valueType="num">
                                      <p:cBhvr additive="base">
                                        <p:cTn id="7" dur="500" fill="hold"/>
                                        <p:tgtEl>
                                          <p:spTgt spid="582658"/>
                                        </p:tgtEl>
                                        <p:attrNameLst>
                                          <p:attrName>ppt_x</p:attrName>
                                        </p:attrNameLst>
                                      </p:cBhvr>
                                      <p:tavLst>
                                        <p:tav tm="0">
                                          <p:val>
                                            <p:strVal val="#ppt_x"/>
                                          </p:val>
                                        </p:tav>
                                        <p:tav tm="100000">
                                          <p:val>
                                            <p:strVal val="#ppt_x"/>
                                          </p:val>
                                        </p:tav>
                                      </p:tavLst>
                                    </p:anim>
                                    <p:anim calcmode="lin" valueType="num">
                                      <p:cBhvr additive="base">
                                        <p:cTn id="8" dur="500" fill="hold"/>
                                        <p:tgtEl>
                                          <p:spTgt spid="5826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animBg="1"/>
    </p:bldLst>
  </p:timing>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536229</TotalTime>
  <Words>2978</Words>
  <Application>Microsoft Office PowerPoint</Application>
  <PresentationFormat>Presentación en pantalla (4:3)</PresentationFormat>
  <Paragraphs>277</Paragraphs>
  <Slides>50</Slides>
  <Notes>16</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56" baseType="lpstr">
      <vt:lpstr>Arial</vt:lpstr>
      <vt:lpstr>Times New Roman</vt:lpstr>
      <vt:lpstr>Verdana</vt:lpstr>
      <vt:lpstr>Presentación en blanco</vt:lpstr>
      <vt:lpstr>Visio</vt:lpstr>
      <vt:lpstr>Diapositiva</vt:lpstr>
      <vt:lpstr>Tecnología de Redes 2634 Introducción a las Comunicaciones 3007</vt:lpstr>
      <vt:lpstr>Tecnología de Redes 2634 Introducción a las Comunicaciones 3007</vt:lpstr>
      <vt:lpstr>VoIP (Voice over Internet Protocol -   Voz sobre Protocolo de Internet)</vt:lpstr>
      <vt:lpstr>Telefonía IP Objetivos</vt:lpstr>
      <vt:lpstr>Telefonía IP</vt:lpstr>
      <vt:lpstr>Telefonía IP</vt:lpstr>
      <vt:lpstr>Telefonía IP</vt:lpstr>
      <vt:lpstr>Telefonía IP Instalación Convencional</vt:lpstr>
      <vt:lpstr>Telefonía IP Instalación en Migración</vt:lpstr>
      <vt:lpstr>Telefonía IP Instalación IP</vt:lpstr>
      <vt:lpstr>Esquema de Conexión  Of.  Remota</vt:lpstr>
      <vt:lpstr>Telefonía IP Proceso de Migración</vt:lpstr>
      <vt:lpstr>Telefonía IP – vs. PBX</vt:lpstr>
      <vt:lpstr>Telefonía IP – vs. PBX</vt:lpstr>
      <vt:lpstr>Telefonía IP Arquitectura de Red</vt:lpstr>
      <vt:lpstr>Telefonía IP Servicios</vt:lpstr>
      <vt:lpstr>Telefonía IP Infraestructura y equipamientos</vt:lpstr>
      <vt:lpstr>Presentación de PowerPoint</vt:lpstr>
      <vt:lpstr>Telefonía IP Infraestructura y equipamientos </vt:lpstr>
      <vt:lpstr>Telefonía IP Componentes y Características</vt:lpstr>
      <vt:lpstr>Telefonía IP Componentes y Características</vt:lpstr>
      <vt:lpstr>Telefonía IP Módems ADSL con VoIP</vt:lpstr>
      <vt:lpstr>Telefonía IP Conversores ATA (A/D)</vt:lpstr>
      <vt:lpstr>Telefonía IP Unidades MCU</vt:lpstr>
      <vt:lpstr>Telefonía IP Softphones</vt:lpstr>
      <vt:lpstr>Telefonía IP Unidades de Videoconferencia</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Presentación de PowerPoint</vt:lpstr>
      <vt:lpstr>Telefonía IP Componentes y Características</vt:lpstr>
      <vt:lpstr>Redes de Datos vs. Redes de Voz</vt:lpstr>
      <vt:lpstr>Presentación de PowerPoint</vt:lpstr>
      <vt:lpstr>PBX IP vs. PBX Tradicional</vt:lpstr>
      <vt:lpstr>Telefonía IP Ventajas P/ Usuarios</vt:lpstr>
      <vt:lpstr>Ventajas de la telefonía IP</vt:lpstr>
      <vt:lpstr>Ventajas de la telefonía IP</vt:lpstr>
      <vt:lpstr>Ventajas para Empresas</vt:lpstr>
      <vt:lpstr>Ventajas para Empresas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ReComdat 2016</dc:title>
  <dc:subject>Redes y Comunicaciones de Datos en Internet</dc:subject>
  <dc:creator>Lic Pablo Alejandro Lena - Pablo Sobrero </dc:creator>
  <dc:description>Actualizada al 24/09/2016
Telefonia IP</dc:description>
  <cp:lastModifiedBy>Pablo Alejandro Lena</cp:lastModifiedBy>
  <cp:revision>792</cp:revision>
  <cp:lastPrinted>2000-12-06T14:19:33Z</cp:lastPrinted>
  <dcterms:created xsi:type="dcterms:W3CDTF">2000-04-03T00:38:42Z</dcterms:created>
  <dcterms:modified xsi:type="dcterms:W3CDTF">2023-03-26T18:31:38Z</dcterms:modified>
  <cp:category>Transparencias de Clase</cp:category>
</cp:coreProperties>
</file>